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handoutMasterIdLst>
    <p:handoutMasterId r:id="rId14"/>
  </p:handoutMasterIdLst>
  <p:sldIdLst>
    <p:sldId id="257" r:id="rId2"/>
    <p:sldId id="258" r:id="rId3"/>
    <p:sldId id="259" r:id="rId4"/>
    <p:sldId id="260" r:id="rId5"/>
    <p:sldId id="261" r:id="rId6"/>
    <p:sldId id="262" r:id="rId7"/>
    <p:sldId id="264" r:id="rId8"/>
    <p:sldId id="265" r:id="rId9"/>
    <p:sldId id="268" r:id="rId10"/>
    <p:sldId id="266"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575" autoAdjust="0"/>
  </p:normalViewPr>
  <p:slideViewPr>
    <p:cSldViewPr snapToGrid="0">
      <p:cViewPr varScale="1">
        <p:scale>
          <a:sx n="99" d="100"/>
          <a:sy n="99" d="100"/>
        </p:scale>
        <p:origin x="190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00C7A2-ADAC-463A-9974-A89E65A134F0}" type="datetimeFigureOut">
              <a:rPr lang="en-US" smtClean="0"/>
              <a:t>6/2/2021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FD0AE2-F18D-4D69-8349-940AD2275D82}" type="slidenum">
              <a:rPr lang="en-US" smtClean="0"/>
              <a:t>‹#›</a:t>
            </a:fld>
            <a:endParaRPr lang="en-US"/>
          </a:p>
        </p:txBody>
      </p:sp>
    </p:spTree>
    <p:extLst>
      <p:ext uri="{BB962C8B-B14F-4D97-AF65-F5344CB8AC3E}">
        <p14:creationId xmlns:p14="http://schemas.microsoft.com/office/powerpoint/2010/main" val="2277785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9B95A-6DBC-45EE-9702-8345565E6459}" type="datetimeFigureOut">
              <a:rPr lang="en-US" smtClean="0"/>
              <a:t>6/2/2021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193DD-1E76-49AE-B97C-ED6E1062306F}" type="slidenum">
              <a:rPr lang="en-US" smtClean="0"/>
              <a:t>‹#›</a:t>
            </a:fld>
            <a:endParaRPr lang="en-US"/>
          </a:p>
        </p:txBody>
      </p:sp>
    </p:spTree>
    <p:extLst>
      <p:ext uri="{BB962C8B-B14F-4D97-AF65-F5344CB8AC3E}">
        <p14:creationId xmlns:p14="http://schemas.microsoft.com/office/powerpoint/2010/main" val="3582049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r>
              <a:rPr lang="en-US" dirty="0" smtClean="0"/>
              <a:t>-Begin</a:t>
            </a:r>
            <a:r>
              <a:rPr lang="en-US" baseline="0" dirty="0" smtClean="0"/>
              <a:t> with introduction of instructor (name, rank, brief bio on EOD career to establish legitimacy)</a:t>
            </a:r>
          </a:p>
          <a:p>
            <a:r>
              <a:rPr lang="en-US" dirty="0" smtClean="0"/>
              <a:t>-Introduce First Sergeant for motivational speech (attention getter)(2 minutes)</a:t>
            </a:r>
            <a:endParaRPr lang="en-US" dirty="0"/>
          </a:p>
        </p:txBody>
      </p:sp>
      <p:sp>
        <p:nvSpPr>
          <p:cNvPr id="4" name="Slide Number Placeholder 3"/>
          <p:cNvSpPr>
            <a:spLocks noGrp="1"/>
          </p:cNvSpPr>
          <p:nvPr>
            <p:ph type="sldNum" sz="quarter" idx="10"/>
          </p:nvPr>
        </p:nvSpPr>
        <p:spPr/>
        <p:txBody>
          <a:bodyPr/>
          <a:lstStyle/>
          <a:p>
            <a:fld id="{013193DD-1E76-49AE-B97C-ED6E1062306F}" type="slidenum">
              <a:rPr lang="en-US" smtClean="0"/>
              <a:t>1</a:t>
            </a:fld>
            <a:endParaRPr lang="en-US"/>
          </a:p>
        </p:txBody>
      </p:sp>
    </p:spTree>
    <p:extLst>
      <p:ext uri="{BB962C8B-B14F-4D97-AF65-F5344CB8AC3E}">
        <p14:creationId xmlns:p14="http://schemas.microsoft.com/office/powerpoint/2010/main" val="4101232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Elaborate on importance of vehicle and equipment readiness. </a:t>
            </a:r>
          </a:p>
          <a:p>
            <a:r>
              <a:rPr lang="en-US" dirty="0" smtClean="0"/>
              <a:t>Highlight triple battery stock rule.</a:t>
            </a:r>
          </a:p>
          <a:p>
            <a:r>
              <a:rPr lang="en-US" dirty="0" smtClean="0"/>
              <a:t>Explain how prior</a:t>
            </a:r>
            <a:r>
              <a:rPr lang="en-US" baseline="0" dirty="0" smtClean="0"/>
              <a:t> preparation will allow more time for redundancy of information (good thing).</a:t>
            </a:r>
          </a:p>
          <a:p>
            <a:r>
              <a:rPr lang="en-US" baseline="0" dirty="0" smtClean="0"/>
              <a:t>Provide personal examples.</a:t>
            </a:r>
            <a:endParaRPr lang="en-US" dirty="0"/>
          </a:p>
        </p:txBody>
      </p:sp>
      <p:sp>
        <p:nvSpPr>
          <p:cNvPr id="4" name="Slide Number Placeholder 3"/>
          <p:cNvSpPr>
            <a:spLocks noGrp="1"/>
          </p:cNvSpPr>
          <p:nvPr>
            <p:ph type="sldNum" sz="quarter" idx="10"/>
          </p:nvPr>
        </p:nvSpPr>
        <p:spPr/>
        <p:txBody>
          <a:bodyPr/>
          <a:lstStyle/>
          <a:p>
            <a:fld id="{013193DD-1E76-49AE-B97C-ED6E1062306F}" type="slidenum">
              <a:rPr lang="en-US" smtClean="0"/>
              <a:t>10</a:t>
            </a:fld>
            <a:endParaRPr lang="en-US"/>
          </a:p>
        </p:txBody>
      </p:sp>
    </p:spTree>
    <p:extLst>
      <p:ext uri="{BB962C8B-B14F-4D97-AF65-F5344CB8AC3E}">
        <p14:creationId xmlns:p14="http://schemas.microsoft.com/office/powerpoint/2010/main" val="642318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 out with departure procedures.</a:t>
            </a:r>
          </a:p>
          <a:p>
            <a:r>
              <a:rPr lang="en-US" dirty="0" smtClean="0"/>
              <a:t>-Elaborate on all topics, but heavily emphasize EOC clearance. </a:t>
            </a:r>
            <a:endParaRPr lang="en-US" dirty="0"/>
          </a:p>
        </p:txBody>
      </p:sp>
      <p:sp>
        <p:nvSpPr>
          <p:cNvPr id="4" name="Slide Number Placeholder 3"/>
          <p:cNvSpPr>
            <a:spLocks noGrp="1"/>
          </p:cNvSpPr>
          <p:nvPr>
            <p:ph type="sldNum" sz="quarter" idx="10"/>
          </p:nvPr>
        </p:nvSpPr>
        <p:spPr/>
        <p:txBody>
          <a:bodyPr/>
          <a:lstStyle/>
          <a:p>
            <a:fld id="{013193DD-1E76-49AE-B97C-ED6E1062306F}" type="slidenum">
              <a:rPr lang="en-US" smtClean="0"/>
              <a:t>11</a:t>
            </a:fld>
            <a:endParaRPr lang="en-US"/>
          </a:p>
        </p:txBody>
      </p:sp>
    </p:spTree>
    <p:extLst>
      <p:ext uri="{BB962C8B-B14F-4D97-AF65-F5344CB8AC3E}">
        <p14:creationId xmlns:p14="http://schemas.microsoft.com/office/powerpoint/2010/main" val="1902464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class read slide and highlight important information.</a:t>
            </a:r>
          </a:p>
        </p:txBody>
      </p:sp>
      <p:sp>
        <p:nvSpPr>
          <p:cNvPr id="4" name="Slide Number Placeholder 3"/>
          <p:cNvSpPr>
            <a:spLocks noGrp="1"/>
          </p:cNvSpPr>
          <p:nvPr>
            <p:ph type="sldNum" sz="quarter" idx="10"/>
          </p:nvPr>
        </p:nvSpPr>
        <p:spPr/>
        <p:txBody>
          <a:bodyPr/>
          <a:lstStyle/>
          <a:p>
            <a:fld id="{013193DD-1E76-49AE-B97C-ED6E1062306F}" type="slidenum">
              <a:rPr lang="en-US" smtClean="0"/>
              <a:t>2</a:t>
            </a:fld>
            <a:endParaRPr lang="en-US"/>
          </a:p>
        </p:txBody>
      </p:sp>
    </p:spTree>
    <p:extLst>
      <p:ext uri="{BB962C8B-B14F-4D97-AF65-F5344CB8AC3E}">
        <p14:creationId xmlns:p14="http://schemas.microsoft.com/office/powerpoint/2010/main" val="4057663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 timeline and expand upon each session,</a:t>
            </a:r>
            <a:r>
              <a:rPr lang="en-US" baseline="0" dirty="0" smtClean="0"/>
              <a:t> highlight events.</a:t>
            </a:r>
            <a:endParaRPr lang="en-US" dirty="0"/>
          </a:p>
        </p:txBody>
      </p:sp>
      <p:sp>
        <p:nvSpPr>
          <p:cNvPr id="4" name="Slide Number Placeholder 3"/>
          <p:cNvSpPr>
            <a:spLocks noGrp="1"/>
          </p:cNvSpPr>
          <p:nvPr>
            <p:ph type="sldNum" sz="quarter" idx="10"/>
          </p:nvPr>
        </p:nvSpPr>
        <p:spPr/>
        <p:txBody>
          <a:bodyPr/>
          <a:lstStyle/>
          <a:p>
            <a:fld id="{013193DD-1E76-49AE-B97C-ED6E1062306F}" type="slidenum">
              <a:rPr lang="en-US" smtClean="0"/>
              <a:t>3</a:t>
            </a:fld>
            <a:endParaRPr lang="en-US"/>
          </a:p>
        </p:txBody>
      </p:sp>
    </p:spTree>
    <p:extLst>
      <p:ext uri="{BB962C8B-B14F-4D97-AF65-F5344CB8AC3E}">
        <p14:creationId xmlns:p14="http://schemas.microsoft.com/office/powerpoint/2010/main" val="3013372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LOs</a:t>
            </a:r>
            <a:r>
              <a:rPr lang="en-US" baseline="0" dirty="0" smtClean="0"/>
              <a:t> and how instruction will support them.</a:t>
            </a:r>
            <a:endParaRPr lang="en-US" dirty="0"/>
          </a:p>
        </p:txBody>
      </p:sp>
      <p:sp>
        <p:nvSpPr>
          <p:cNvPr id="4" name="Slide Number Placeholder 3"/>
          <p:cNvSpPr>
            <a:spLocks noGrp="1"/>
          </p:cNvSpPr>
          <p:nvPr>
            <p:ph type="sldNum" sz="quarter" idx="10"/>
          </p:nvPr>
        </p:nvSpPr>
        <p:spPr/>
        <p:txBody>
          <a:bodyPr/>
          <a:lstStyle/>
          <a:p>
            <a:fld id="{013193DD-1E76-49AE-B97C-ED6E1062306F}" type="slidenum">
              <a:rPr lang="en-US" smtClean="0"/>
              <a:t>4</a:t>
            </a:fld>
            <a:endParaRPr lang="en-US"/>
          </a:p>
        </p:txBody>
      </p:sp>
    </p:spTree>
    <p:extLst>
      <p:ext uri="{BB962C8B-B14F-4D97-AF65-F5344CB8AC3E}">
        <p14:creationId xmlns:p14="http://schemas.microsoft.com/office/powerpoint/2010/main" val="3147900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-Elaborate on the professional/personal</a:t>
            </a:r>
            <a:r>
              <a:rPr lang="en-US" baseline="0" dirty="0" smtClean="0"/>
              <a:t> competencies required of learners.</a:t>
            </a:r>
            <a:endParaRPr lang="en-US" dirty="0"/>
          </a:p>
        </p:txBody>
      </p:sp>
      <p:sp>
        <p:nvSpPr>
          <p:cNvPr id="4" name="Slide Number Placeholder 3"/>
          <p:cNvSpPr>
            <a:spLocks noGrp="1"/>
          </p:cNvSpPr>
          <p:nvPr>
            <p:ph type="sldNum" sz="quarter" idx="10"/>
          </p:nvPr>
        </p:nvSpPr>
        <p:spPr/>
        <p:txBody>
          <a:bodyPr/>
          <a:lstStyle/>
          <a:p>
            <a:fld id="{013193DD-1E76-49AE-B97C-ED6E1062306F}" type="slidenum">
              <a:rPr lang="en-US" smtClean="0"/>
              <a:t>5</a:t>
            </a:fld>
            <a:endParaRPr lang="en-US"/>
          </a:p>
        </p:txBody>
      </p:sp>
    </p:spTree>
    <p:extLst>
      <p:ext uri="{BB962C8B-B14F-4D97-AF65-F5344CB8AC3E}">
        <p14:creationId xmlns:p14="http://schemas.microsoft.com/office/powerpoint/2010/main" val="2373598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briefly what learners</a:t>
            </a:r>
            <a:r>
              <a:rPr lang="en-US" baseline="0" dirty="0" smtClean="0"/>
              <a:t> can expect when selected for EODTLC integration. </a:t>
            </a:r>
            <a:endParaRPr lang="en-US" dirty="0"/>
          </a:p>
        </p:txBody>
      </p:sp>
      <p:sp>
        <p:nvSpPr>
          <p:cNvPr id="4" name="Slide Number Placeholder 3"/>
          <p:cNvSpPr>
            <a:spLocks noGrp="1"/>
          </p:cNvSpPr>
          <p:nvPr>
            <p:ph type="sldNum" sz="quarter" idx="10"/>
          </p:nvPr>
        </p:nvSpPr>
        <p:spPr/>
        <p:txBody>
          <a:bodyPr/>
          <a:lstStyle/>
          <a:p>
            <a:fld id="{013193DD-1E76-49AE-B97C-ED6E1062306F}" type="slidenum">
              <a:rPr lang="en-US" smtClean="0"/>
              <a:t>6</a:t>
            </a:fld>
            <a:endParaRPr lang="en-US"/>
          </a:p>
        </p:txBody>
      </p:sp>
    </p:spTree>
    <p:extLst>
      <p:ext uri="{BB962C8B-B14F-4D97-AF65-F5344CB8AC3E}">
        <p14:creationId xmlns:p14="http://schemas.microsoft.com/office/powerpoint/2010/main" val="3339456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what it means to you to be an</a:t>
            </a:r>
            <a:r>
              <a:rPr lang="en-US" baseline="0" dirty="0" smtClean="0"/>
              <a:t> EOD team Leader, flesh out slide with personal references and experiences. </a:t>
            </a:r>
            <a:endParaRPr lang="en-US" dirty="0"/>
          </a:p>
        </p:txBody>
      </p:sp>
      <p:sp>
        <p:nvSpPr>
          <p:cNvPr id="4" name="Slide Number Placeholder 3"/>
          <p:cNvSpPr>
            <a:spLocks noGrp="1"/>
          </p:cNvSpPr>
          <p:nvPr>
            <p:ph type="sldNum" sz="quarter" idx="10"/>
          </p:nvPr>
        </p:nvSpPr>
        <p:spPr/>
        <p:txBody>
          <a:bodyPr/>
          <a:lstStyle/>
          <a:p>
            <a:fld id="{013193DD-1E76-49AE-B97C-ED6E1062306F}" type="slidenum">
              <a:rPr lang="en-US" smtClean="0"/>
              <a:t>7</a:t>
            </a:fld>
            <a:endParaRPr lang="en-US"/>
          </a:p>
        </p:txBody>
      </p:sp>
    </p:spTree>
    <p:extLst>
      <p:ext uri="{BB962C8B-B14F-4D97-AF65-F5344CB8AC3E}">
        <p14:creationId xmlns:p14="http://schemas.microsoft.com/office/powerpoint/2010/main" val="1802113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-Elaborate on importance of initial notification phone call and telephonic professionalism. </a:t>
            </a:r>
          </a:p>
          <a:p>
            <a:r>
              <a:rPr lang="en-US" dirty="0" smtClean="0"/>
              <a:t>-Heavily emphasize importance of Notification Authority contact information in case of call drop or disconnect.</a:t>
            </a:r>
            <a:endParaRPr lang="en-US" baseline="0" dirty="0" smtClean="0"/>
          </a:p>
          <a:p>
            <a:r>
              <a:rPr lang="en-US" baseline="0" dirty="0" smtClean="0"/>
              <a:t>-Allow class to explain the lines of the UXO Nine-Line, correct and guide as needed.</a:t>
            </a:r>
          </a:p>
          <a:p>
            <a:r>
              <a:rPr lang="en-US" baseline="0" dirty="0" smtClean="0"/>
              <a:t>-Emphasize timelines, must depart no later than 60 minutes after they hang up with Notification Authority.</a:t>
            </a:r>
            <a:endParaRPr lang="en-US" dirty="0"/>
          </a:p>
        </p:txBody>
      </p:sp>
      <p:sp>
        <p:nvSpPr>
          <p:cNvPr id="4" name="Slide Number Placeholder 3"/>
          <p:cNvSpPr>
            <a:spLocks noGrp="1"/>
          </p:cNvSpPr>
          <p:nvPr>
            <p:ph type="sldNum" sz="quarter" idx="10"/>
          </p:nvPr>
        </p:nvSpPr>
        <p:spPr/>
        <p:txBody>
          <a:bodyPr/>
          <a:lstStyle/>
          <a:p>
            <a:fld id="{013193DD-1E76-49AE-B97C-ED6E1062306F}" type="slidenum">
              <a:rPr lang="en-US" smtClean="0"/>
              <a:t>8</a:t>
            </a:fld>
            <a:endParaRPr lang="en-US"/>
          </a:p>
        </p:txBody>
      </p:sp>
    </p:spTree>
    <p:extLst>
      <p:ext uri="{BB962C8B-B14F-4D97-AF65-F5344CB8AC3E}">
        <p14:creationId xmlns:p14="http://schemas.microsoft.com/office/powerpoint/2010/main" val="3088349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notification protocols</a:t>
            </a:r>
          </a:p>
          <a:p>
            <a:r>
              <a:rPr lang="en-US" dirty="0" smtClean="0"/>
              <a:t>-Activate NAVSCOLEOD</a:t>
            </a:r>
            <a:r>
              <a:rPr lang="en-US" baseline="0" dirty="0" smtClean="0"/>
              <a:t> knowledge on incident reporting.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-Heavily emphasize importance of EOC contact and dialogue to ensure</a:t>
            </a:r>
            <a:r>
              <a:rPr lang="en-US" baseline="0" dirty="0" smtClean="0"/>
              <a:t> no delays in mission departure. </a:t>
            </a:r>
          </a:p>
          <a:p>
            <a:endParaRPr lang="en-US" dirty="0"/>
          </a:p>
        </p:txBody>
      </p:sp>
      <p:sp>
        <p:nvSpPr>
          <p:cNvPr id="4" name="Slide Number Placeholder 3"/>
          <p:cNvSpPr>
            <a:spLocks noGrp="1"/>
          </p:cNvSpPr>
          <p:nvPr>
            <p:ph type="sldNum" sz="quarter" idx="10"/>
          </p:nvPr>
        </p:nvSpPr>
        <p:spPr/>
        <p:txBody>
          <a:bodyPr/>
          <a:lstStyle/>
          <a:p>
            <a:fld id="{013193DD-1E76-49AE-B97C-ED6E1062306F}" type="slidenum">
              <a:rPr lang="en-US" smtClean="0"/>
              <a:t>9</a:t>
            </a:fld>
            <a:endParaRPr lang="en-US"/>
          </a:p>
        </p:txBody>
      </p:sp>
    </p:spTree>
    <p:extLst>
      <p:ext uri="{BB962C8B-B14F-4D97-AF65-F5344CB8AC3E}">
        <p14:creationId xmlns:p14="http://schemas.microsoft.com/office/powerpoint/2010/main" val="4189320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60B406-ED23-4440-A1F2-200819E70FE6}" type="datetime1">
              <a:rPr lang="en-US" smtClean="0"/>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479C7A-DDA1-4950-9DD1-1DAECFA6EF67}" type="slidenum">
              <a:rPr lang="en-US" smtClean="0"/>
              <a:t>‹#›</a:t>
            </a:fld>
            <a:endParaRPr lang="en-US" dirty="0"/>
          </a:p>
        </p:txBody>
      </p:sp>
    </p:spTree>
    <p:extLst>
      <p:ext uri="{BB962C8B-B14F-4D97-AF65-F5344CB8AC3E}">
        <p14:creationId xmlns:p14="http://schemas.microsoft.com/office/powerpoint/2010/main" val="253846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A9792-2D1C-43A8-ADF1-3ABD2C75912F}" type="datetime1">
              <a:rPr lang="en-US" smtClean="0"/>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479C7A-DDA1-4950-9DD1-1DAECFA6EF67}" type="slidenum">
              <a:rPr lang="en-US" smtClean="0"/>
              <a:t>‹#›</a:t>
            </a:fld>
            <a:endParaRPr lang="en-US" dirty="0"/>
          </a:p>
        </p:txBody>
      </p:sp>
    </p:spTree>
    <p:extLst>
      <p:ext uri="{BB962C8B-B14F-4D97-AF65-F5344CB8AC3E}">
        <p14:creationId xmlns:p14="http://schemas.microsoft.com/office/powerpoint/2010/main" val="3857041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B09856-17E8-4DC4-8235-E4C7D069A347}" type="datetime1">
              <a:rPr lang="en-US" smtClean="0"/>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479C7A-DDA1-4950-9DD1-1DAECFA6EF67}" type="slidenum">
              <a:rPr lang="en-US" smtClean="0"/>
              <a:t>‹#›</a:t>
            </a:fld>
            <a:endParaRPr lang="en-US" dirty="0"/>
          </a:p>
        </p:txBody>
      </p:sp>
    </p:spTree>
    <p:extLst>
      <p:ext uri="{BB962C8B-B14F-4D97-AF65-F5344CB8AC3E}">
        <p14:creationId xmlns:p14="http://schemas.microsoft.com/office/powerpoint/2010/main" val="1646824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52FAD-16D5-4BDB-81A5-832DC7819862}" type="datetime1">
              <a:rPr lang="en-US" smtClean="0"/>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479C7A-DDA1-4950-9DD1-1DAECFA6EF67}" type="slidenum">
              <a:rPr lang="en-US" smtClean="0"/>
              <a:t>‹#›</a:t>
            </a:fld>
            <a:endParaRPr lang="en-US" dirty="0"/>
          </a:p>
        </p:txBody>
      </p:sp>
    </p:spTree>
    <p:extLst>
      <p:ext uri="{BB962C8B-B14F-4D97-AF65-F5344CB8AC3E}">
        <p14:creationId xmlns:p14="http://schemas.microsoft.com/office/powerpoint/2010/main" val="302721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B3C487-44F1-4438-B9CE-9B69561B3F9F}" type="datetime1">
              <a:rPr lang="en-US" smtClean="0"/>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479C7A-DDA1-4950-9DD1-1DAECFA6EF67}" type="slidenum">
              <a:rPr lang="en-US" smtClean="0"/>
              <a:t>‹#›</a:t>
            </a:fld>
            <a:endParaRPr lang="en-US" dirty="0"/>
          </a:p>
        </p:txBody>
      </p:sp>
    </p:spTree>
    <p:extLst>
      <p:ext uri="{BB962C8B-B14F-4D97-AF65-F5344CB8AC3E}">
        <p14:creationId xmlns:p14="http://schemas.microsoft.com/office/powerpoint/2010/main" val="2099183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B7EC0A-DF24-4EF7-A95F-D1421B876C81}" type="datetime1">
              <a:rPr lang="en-US" smtClean="0"/>
              <a:t>6/2/2021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479C7A-DDA1-4950-9DD1-1DAECFA6EF67}" type="slidenum">
              <a:rPr lang="en-US" smtClean="0"/>
              <a:t>‹#›</a:t>
            </a:fld>
            <a:endParaRPr lang="en-US" dirty="0"/>
          </a:p>
        </p:txBody>
      </p:sp>
    </p:spTree>
    <p:extLst>
      <p:ext uri="{BB962C8B-B14F-4D97-AF65-F5344CB8AC3E}">
        <p14:creationId xmlns:p14="http://schemas.microsoft.com/office/powerpoint/2010/main" val="1682675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AC64F9-A262-44A1-A657-E204AF2BFDBE}" type="datetime1">
              <a:rPr lang="en-US" smtClean="0"/>
              <a:t>6/2/2021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479C7A-DDA1-4950-9DD1-1DAECFA6EF67}" type="slidenum">
              <a:rPr lang="en-US" smtClean="0"/>
              <a:t>‹#›</a:t>
            </a:fld>
            <a:endParaRPr lang="en-US" dirty="0"/>
          </a:p>
        </p:txBody>
      </p:sp>
    </p:spTree>
    <p:extLst>
      <p:ext uri="{BB962C8B-B14F-4D97-AF65-F5344CB8AC3E}">
        <p14:creationId xmlns:p14="http://schemas.microsoft.com/office/powerpoint/2010/main" val="2470366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1FC1344-C56C-42FE-AFAC-1EEB14EE67FE}" type="datetime1">
              <a:rPr lang="en-US" smtClean="0"/>
              <a:t>6/2/2021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479C7A-DDA1-4950-9DD1-1DAECFA6EF67}" type="slidenum">
              <a:rPr lang="en-US" smtClean="0"/>
              <a:t>‹#›</a:t>
            </a:fld>
            <a:endParaRPr lang="en-US" dirty="0"/>
          </a:p>
        </p:txBody>
      </p:sp>
    </p:spTree>
    <p:extLst>
      <p:ext uri="{BB962C8B-B14F-4D97-AF65-F5344CB8AC3E}">
        <p14:creationId xmlns:p14="http://schemas.microsoft.com/office/powerpoint/2010/main" val="268228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FF963-A57C-415D-BD11-60C0B88DE45F}" type="datetime1">
              <a:rPr lang="en-US" smtClean="0"/>
              <a:t>6/2/2021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479C7A-DDA1-4950-9DD1-1DAECFA6EF67}" type="slidenum">
              <a:rPr lang="en-US" smtClean="0"/>
              <a:t>‹#›</a:t>
            </a:fld>
            <a:endParaRPr lang="en-US" dirty="0"/>
          </a:p>
        </p:txBody>
      </p:sp>
    </p:spTree>
    <p:extLst>
      <p:ext uri="{BB962C8B-B14F-4D97-AF65-F5344CB8AC3E}">
        <p14:creationId xmlns:p14="http://schemas.microsoft.com/office/powerpoint/2010/main" val="2469424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857A16-0CF0-400B-8B77-C70F62F83BA6}" type="datetime1">
              <a:rPr lang="en-US" smtClean="0"/>
              <a:t>6/2/2021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479C7A-DDA1-4950-9DD1-1DAECFA6EF67}" type="slidenum">
              <a:rPr lang="en-US" smtClean="0"/>
              <a:t>‹#›</a:t>
            </a:fld>
            <a:endParaRPr lang="en-US" dirty="0"/>
          </a:p>
        </p:txBody>
      </p:sp>
    </p:spTree>
    <p:extLst>
      <p:ext uri="{BB962C8B-B14F-4D97-AF65-F5344CB8AC3E}">
        <p14:creationId xmlns:p14="http://schemas.microsoft.com/office/powerpoint/2010/main" val="3910825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3DB8C6-3C1C-492E-8554-967CFD6BCF33}" type="datetime1">
              <a:rPr lang="en-US" smtClean="0"/>
              <a:t>6/2/2021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479C7A-DDA1-4950-9DD1-1DAECFA6EF67}" type="slidenum">
              <a:rPr lang="en-US" smtClean="0"/>
              <a:t>‹#›</a:t>
            </a:fld>
            <a:endParaRPr lang="en-US" dirty="0"/>
          </a:p>
        </p:txBody>
      </p:sp>
    </p:spTree>
    <p:extLst>
      <p:ext uri="{BB962C8B-B14F-4D97-AF65-F5344CB8AC3E}">
        <p14:creationId xmlns:p14="http://schemas.microsoft.com/office/powerpoint/2010/main" val="2329447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E143D-B1B3-4D2D-BA3F-6FBD07391ABF}" type="datetime1">
              <a:rPr lang="en-US" smtClean="0"/>
              <a:t>6/2/2021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79C7A-DDA1-4950-9DD1-1DAECFA6EF67}" type="slidenum">
              <a:rPr lang="en-US" smtClean="0"/>
              <a:t>‹#›</a:t>
            </a:fld>
            <a:endParaRPr lang="en-US" dirty="0"/>
          </a:p>
        </p:txBody>
      </p:sp>
    </p:spTree>
    <p:extLst>
      <p:ext uri="{BB962C8B-B14F-4D97-AF65-F5344CB8AC3E}">
        <p14:creationId xmlns:p14="http://schemas.microsoft.com/office/powerpoint/2010/main" val="21734617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jpe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9.jp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fi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fif"/></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 y="4762500"/>
            <a:ext cx="9143999" cy="2095500"/>
          </a:xfrm>
          <a:prstGeom prst="rect">
            <a:avLst/>
          </a:prstGeom>
        </p:spPr>
      </p:pic>
      <p:sp>
        <p:nvSpPr>
          <p:cNvPr id="11" name="Rectangle 10"/>
          <p:cNvSpPr/>
          <p:nvPr/>
        </p:nvSpPr>
        <p:spPr>
          <a:xfrm>
            <a:off x="878890" y="427241"/>
            <a:ext cx="7386220" cy="1323439"/>
          </a:xfrm>
          <a:prstGeom prst="rect">
            <a:avLst/>
          </a:prstGeom>
        </p:spPr>
        <p:txBody>
          <a:bodyPr wrap="square">
            <a:spAutoFit/>
          </a:bodyPr>
          <a:lstStyle/>
          <a:p>
            <a:pPr algn="ctr"/>
            <a:r>
              <a:rPr lang="en-US" sz="4000" b="1" dirty="0">
                <a:ln>
                  <a:solidFill>
                    <a:schemeClr val="tx1"/>
                  </a:solidFill>
                </a:ln>
                <a:solidFill>
                  <a:schemeClr val="accent2"/>
                </a:solidFill>
                <a:latin typeface="Arial" panose="020B0604020202020204" pitchFamily="34" charset="0"/>
                <a:cs typeface="Arial" panose="020B0604020202020204" pitchFamily="34" charset="0"/>
              </a:rPr>
              <a:t>EOD Team Leader Certification Preparation </a:t>
            </a:r>
            <a:endParaRPr lang="en-US" sz="4000" dirty="0">
              <a:ln>
                <a:solidFill>
                  <a:schemeClr val="tx1"/>
                </a:solidFill>
              </a:ln>
              <a:solidFill>
                <a:schemeClr val="accent2"/>
              </a:solidFill>
            </a:endParaRPr>
          </a:p>
        </p:txBody>
      </p:sp>
      <p:pic>
        <p:nvPicPr>
          <p:cNvPr id="12" name="Picture 1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91423" y="1750680"/>
            <a:ext cx="3561154" cy="2822215"/>
          </a:xfrm>
          <a:prstGeom prst="rect">
            <a:avLst/>
          </a:prstGeom>
        </p:spPr>
      </p:pic>
      <p:sp>
        <p:nvSpPr>
          <p:cNvPr id="13" name="Slide Number Placeholder 12"/>
          <p:cNvSpPr>
            <a:spLocks noGrp="1"/>
          </p:cNvSpPr>
          <p:nvPr>
            <p:ph type="sldNum" sz="quarter" idx="12"/>
          </p:nvPr>
        </p:nvSpPr>
        <p:spPr/>
        <p:txBody>
          <a:bodyPr/>
          <a:lstStyle/>
          <a:p>
            <a:fld id="{79479C7A-DDA1-4950-9DD1-1DAECFA6EF67}" type="slidenum">
              <a:rPr lang="en-US" smtClean="0"/>
              <a:t>1</a:t>
            </a:fld>
            <a:endParaRPr lang="en-US" dirty="0"/>
          </a:p>
        </p:txBody>
      </p:sp>
    </p:spTree>
    <p:custDataLst>
      <p:tags r:id="rId1"/>
    </p:custDataLst>
    <p:extLst>
      <p:ext uri="{BB962C8B-B14F-4D97-AF65-F5344CB8AC3E}">
        <p14:creationId xmlns:p14="http://schemas.microsoft.com/office/powerpoint/2010/main" val="2876107463"/>
      </p:ext>
    </p:extLst>
  </p:cSld>
  <p:clrMapOvr>
    <a:masterClrMapping/>
  </p:clrMapOvr>
  <mc:AlternateContent xmlns:mc="http://schemas.openxmlformats.org/markup-compatibility/2006" xmlns:p14="http://schemas.microsoft.com/office/powerpoint/2010/main">
    <mc:Choice Requires="p14">
      <p:transition spd="slow" p14:dur="2000" advTm="109792"/>
    </mc:Choice>
    <mc:Fallback xmlns="">
      <p:transition spd="slow" advTm="10979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9611" y="0"/>
            <a:ext cx="7764778" cy="646331"/>
          </a:xfrm>
          <a:prstGeom prst="rect">
            <a:avLst/>
          </a:prstGeom>
        </p:spPr>
        <p:txBody>
          <a:bodyPr wrap="square">
            <a:spAutoFit/>
          </a:bodyPr>
          <a:lstStyle/>
          <a:p>
            <a:pPr algn="ctr"/>
            <a:r>
              <a:rPr lang="en-US" sz="3600" b="1" dirty="0" smtClean="0">
                <a:ln>
                  <a:solidFill>
                    <a:schemeClr val="tx1"/>
                  </a:solidFill>
                </a:ln>
                <a:solidFill>
                  <a:schemeClr val="accent2"/>
                </a:solidFill>
                <a:latin typeface="Arial" panose="020B0604020202020204" pitchFamily="34" charset="0"/>
                <a:cs typeface="Arial" panose="020B0604020202020204" pitchFamily="34" charset="0"/>
              </a:rPr>
              <a:t>Incident Preparation</a:t>
            </a:r>
            <a:endParaRPr lang="en-US" sz="3600" dirty="0">
              <a:ln>
                <a:solidFill>
                  <a:schemeClr val="tx1"/>
                </a:solidFill>
              </a:ln>
              <a:solidFill>
                <a:schemeClr val="accent2"/>
              </a:solidFill>
            </a:endParaRP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1574800" cy="1248029"/>
          </a:xfrm>
          <a:prstGeom prst="rect">
            <a:avLst/>
          </a:prstGeom>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69200" y="0"/>
            <a:ext cx="1574800" cy="1248029"/>
          </a:xfrm>
          <a:prstGeom prst="rect">
            <a:avLst/>
          </a:prstGeom>
        </p:spPr>
      </p:pic>
      <p:sp>
        <p:nvSpPr>
          <p:cNvPr id="8" name="Rectangle 7"/>
          <p:cNvSpPr/>
          <p:nvPr/>
        </p:nvSpPr>
        <p:spPr>
          <a:xfrm>
            <a:off x="0" y="743622"/>
            <a:ext cx="9144000" cy="1426031"/>
          </a:xfrm>
          <a:prstGeom prst="rect">
            <a:avLst/>
          </a:prstGeom>
        </p:spPr>
        <p:txBody>
          <a:bodyPr wrap="square">
            <a:spAutoFit/>
          </a:bodyPr>
          <a:lstStyle/>
          <a:p>
            <a:pPr marL="342900" indent="-342900" algn="ctr">
              <a:lnSpc>
                <a:spcPct val="200000"/>
              </a:lnSpc>
              <a:spcAft>
                <a:spcPts val="8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Vehicle  (PMCS, Fuel, Paperwork)</a:t>
            </a:r>
          </a:p>
          <a:p>
            <a:pPr marL="342900" indent="-342900" algn="ctr">
              <a:lnSpc>
                <a:spcPct val="200000"/>
              </a:lnSpc>
              <a:spcAft>
                <a:spcPts val="8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Equipment (Batteries, Inventory, PPE)</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7656" y="4602481"/>
            <a:ext cx="3383280" cy="2255519"/>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312" y="2266944"/>
            <a:ext cx="3383280" cy="225552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9927" y="2266944"/>
            <a:ext cx="3383280" cy="225856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091" y="4599661"/>
            <a:ext cx="3383280" cy="2258339"/>
          </a:xfrm>
          <a:prstGeom prst="rect">
            <a:avLst/>
          </a:prstGeom>
        </p:spPr>
      </p:pic>
    </p:spTree>
    <p:extLst>
      <p:ext uri="{BB962C8B-B14F-4D97-AF65-F5344CB8AC3E}">
        <p14:creationId xmlns:p14="http://schemas.microsoft.com/office/powerpoint/2010/main" val="3935704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9611" y="0"/>
            <a:ext cx="7764778" cy="646331"/>
          </a:xfrm>
          <a:prstGeom prst="rect">
            <a:avLst/>
          </a:prstGeom>
        </p:spPr>
        <p:txBody>
          <a:bodyPr wrap="square">
            <a:spAutoFit/>
          </a:bodyPr>
          <a:lstStyle/>
          <a:p>
            <a:pPr algn="ctr"/>
            <a:r>
              <a:rPr lang="en-US" sz="3600" b="1" dirty="0" smtClean="0">
                <a:ln>
                  <a:solidFill>
                    <a:schemeClr val="tx1"/>
                  </a:solidFill>
                </a:ln>
                <a:solidFill>
                  <a:schemeClr val="accent2"/>
                </a:solidFill>
                <a:latin typeface="Arial" panose="020B0604020202020204" pitchFamily="34" charset="0"/>
                <a:cs typeface="Arial" panose="020B0604020202020204" pitchFamily="34" charset="0"/>
              </a:rPr>
              <a:t>Departure to Incident </a:t>
            </a:r>
            <a:endParaRPr lang="en-US" sz="3600" dirty="0">
              <a:ln>
                <a:solidFill>
                  <a:schemeClr val="tx1"/>
                </a:solidFill>
              </a:ln>
              <a:solidFill>
                <a:schemeClr val="accent2"/>
              </a:solidFill>
            </a:endParaRP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1574800" cy="1248029"/>
          </a:xfrm>
          <a:prstGeom prst="rect">
            <a:avLst/>
          </a:prstGeom>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69200" y="0"/>
            <a:ext cx="1574800" cy="1248029"/>
          </a:xfrm>
          <a:prstGeom prst="rect">
            <a:avLst/>
          </a:prstGeom>
        </p:spPr>
      </p:pic>
      <p:sp>
        <p:nvSpPr>
          <p:cNvPr id="11" name="Rectangle 10"/>
          <p:cNvSpPr/>
          <p:nvPr/>
        </p:nvSpPr>
        <p:spPr>
          <a:xfrm>
            <a:off x="0" y="646331"/>
            <a:ext cx="9144000" cy="2754024"/>
          </a:xfrm>
          <a:prstGeom prst="rect">
            <a:avLst/>
          </a:prstGeom>
        </p:spPr>
        <p:txBody>
          <a:bodyPr wrap="square">
            <a:spAutoFit/>
          </a:bodyPr>
          <a:lstStyle/>
          <a:p>
            <a:pPr marL="342900" indent="-342900" algn="ctr">
              <a:lnSpc>
                <a:spcPct val="150000"/>
              </a:lnSpc>
              <a:spcAft>
                <a:spcPts val="8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Incident Log</a:t>
            </a:r>
          </a:p>
          <a:p>
            <a:pPr marL="342900" indent="-342900" algn="ctr">
              <a:lnSpc>
                <a:spcPct val="150000"/>
              </a:lnSpc>
              <a:spcAft>
                <a:spcPts val="8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Vehicle Security</a:t>
            </a:r>
          </a:p>
          <a:p>
            <a:pPr marL="342900" indent="-342900" algn="ctr">
              <a:lnSpc>
                <a:spcPct val="150000"/>
              </a:lnSpc>
              <a:spcAft>
                <a:spcPts val="8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Facility Security</a:t>
            </a:r>
          </a:p>
          <a:p>
            <a:pPr marL="342900" indent="-342900" algn="ctr">
              <a:lnSpc>
                <a:spcPct val="150000"/>
              </a:lnSpc>
              <a:spcAft>
                <a:spcPts val="800"/>
              </a:spcAft>
              <a:buFont typeface="Arial" panose="020B0604020202020204" pitchFamily="34" charset="0"/>
              <a:buChar char="•"/>
            </a:pPr>
            <a:r>
              <a:rPr lang="en-US" sz="2000" b="1" u="sng" dirty="0" smtClean="0">
                <a:latin typeface="Arial" panose="020B0604020202020204" pitchFamily="34" charset="0"/>
                <a:cs typeface="Arial" panose="020B0604020202020204" pitchFamily="34" charset="0"/>
              </a:rPr>
              <a:t>EOC CLEARANCE</a:t>
            </a:r>
          </a:p>
          <a:p>
            <a:pPr marL="342900" indent="-342900" algn="ctr">
              <a:lnSpc>
                <a:spcPct val="150000"/>
              </a:lnSpc>
              <a:spcAft>
                <a:spcPts val="8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Duty Officer Notification</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966" y="4088053"/>
            <a:ext cx="3456074" cy="232748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5495" y="1692322"/>
            <a:ext cx="2731031" cy="1829161"/>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7818" y="1692322"/>
            <a:ext cx="2533963" cy="2184596"/>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4019" y="4089782"/>
            <a:ext cx="3675523" cy="2325755"/>
          </a:xfrm>
          <a:prstGeom prst="rect">
            <a:avLst/>
          </a:prstGeom>
        </p:spPr>
      </p:pic>
    </p:spTree>
    <p:extLst>
      <p:ext uri="{BB962C8B-B14F-4D97-AF65-F5344CB8AC3E}">
        <p14:creationId xmlns:p14="http://schemas.microsoft.com/office/powerpoint/2010/main" val="1773361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8890" y="0"/>
            <a:ext cx="7386220" cy="707886"/>
          </a:xfrm>
          <a:prstGeom prst="rect">
            <a:avLst/>
          </a:prstGeom>
        </p:spPr>
        <p:txBody>
          <a:bodyPr wrap="square">
            <a:spAutoFit/>
          </a:bodyPr>
          <a:lstStyle/>
          <a:p>
            <a:pPr algn="ctr"/>
            <a:r>
              <a:rPr lang="en-US" sz="4000" b="1" dirty="0" smtClean="0">
                <a:ln>
                  <a:solidFill>
                    <a:schemeClr val="tx1"/>
                  </a:solidFill>
                </a:ln>
                <a:solidFill>
                  <a:schemeClr val="accent2"/>
                </a:solidFill>
                <a:latin typeface="Arial" panose="020B0604020202020204" pitchFamily="34" charset="0"/>
                <a:cs typeface="Arial" panose="020B0604020202020204" pitchFamily="34" charset="0"/>
              </a:rPr>
              <a:t>Introduction</a:t>
            </a:r>
            <a:endParaRPr lang="en-US" sz="4000" dirty="0">
              <a:ln>
                <a:solidFill>
                  <a:schemeClr val="tx1"/>
                </a:solidFill>
              </a:ln>
              <a:solidFill>
                <a:schemeClr val="accent2"/>
              </a:solidFill>
            </a:endParaRPr>
          </a:p>
        </p:txBody>
      </p:sp>
      <p:sp>
        <p:nvSpPr>
          <p:cNvPr id="5" name="Rectangle 4"/>
          <p:cNvSpPr/>
          <p:nvPr/>
        </p:nvSpPr>
        <p:spPr>
          <a:xfrm>
            <a:off x="0" y="1701540"/>
            <a:ext cx="9144000" cy="3952685"/>
          </a:xfrm>
          <a:prstGeom prst="rect">
            <a:avLst/>
          </a:prstGeom>
        </p:spPr>
        <p:txBody>
          <a:bodyPr wrap="square">
            <a:spAutoFit/>
          </a:bodyPr>
          <a:lstStyle/>
          <a:p>
            <a:pPr indent="457200" algn="ctr">
              <a:lnSpc>
                <a:spcPct val="107000"/>
              </a:lnSpc>
              <a:spcAft>
                <a:spcPts val="800"/>
              </a:spcAft>
            </a:pPr>
            <a:r>
              <a:rPr lang="en-US" sz="2400" b="1" u="sng" dirty="0" smtClean="0">
                <a:latin typeface="Arial" panose="020B0604020202020204" pitchFamily="34" charset="0"/>
                <a:ea typeface="Calibri" panose="020F0502020204030204" pitchFamily="34" charset="0"/>
                <a:cs typeface="Times New Roman" panose="02020603050405020304" pitchFamily="18" charset="0"/>
              </a:rPr>
              <a:t>Course Overview</a:t>
            </a:r>
          </a:p>
          <a:p>
            <a:pPr indent="457200">
              <a:lnSpc>
                <a:spcPct val="107000"/>
              </a:lnSpc>
              <a:spcAft>
                <a:spcPts val="800"/>
              </a:spcAft>
            </a:pPr>
            <a:r>
              <a:rPr lang="en-US" dirty="0" smtClean="0">
                <a:latin typeface="Arial" panose="020B0604020202020204" pitchFamily="34" charset="0"/>
                <a:ea typeface="Calibri" panose="020F0502020204030204" pitchFamily="34" charset="0"/>
                <a:cs typeface="Times New Roman" panose="02020603050405020304" pitchFamily="18" charset="0"/>
              </a:rPr>
              <a:t>This </a:t>
            </a:r>
            <a:r>
              <a:rPr lang="en-US" dirty="0">
                <a:latin typeface="Arial" panose="020B0604020202020204" pitchFamily="34" charset="0"/>
                <a:ea typeface="Calibri" panose="020F0502020204030204" pitchFamily="34" charset="0"/>
                <a:cs typeface="Times New Roman" panose="02020603050405020304" pitchFamily="18" charset="0"/>
              </a:rPr>
              <a:t>instructional unit is comprised of  two 1-hour blocks of instruction on EODTLC preparation for new EOD Soldiers.  The first session includes an introduction, lecture on EODTLC process with supporting instructional material, and a live demonstration of EOD Team Leader response techniques during a practical explosive incident.  Learners will then be provided the opportunity to practice these skills over the next week, with the mentorship of their assigned EOD Team Leaders, in preparation for session two. </a:t>
            </a:r>
          </a:p>
          <a:p>
            <a:pPr indent="457200">
              <a:lnSpc>
                <a:spcPct val="107000"/>
              </a:lnSpc>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Session two will include a practical application session for learners to demonstrate their skills with feedback and a written assessment to assess learner knowledge. Following the written assessment, learners, mentors, and unit facilitators will conduct a debrief session to cover all lessons learned, share thoughts from reflective journaling, provide unit feedback, and conduct a brief question and answer session. </a:t>
            </a:r>
          </a:p>
        </p:txBody>
      </p:sp>
      <p:sp>
        <p:nvSpPr>
          <p:cNvPr id="6" name="Slide Number Placeholder 5"/>
          <p:cNvSpPr>
            <a:spLocks noGrp="1"/>
          </p:cNvSpPr>
          <p:nvPr>
            <p:ph type="sldNum" sz="quarter" idx="12"/>
          </p:nvPr>
        </p:nvSpPr>
        <p:spPr/>
        <p:txBody>
          <a:bodyPr/>
          <a:lstStyle/>
          <a:p>
            <a:fld id="{79479C7A-DDA1-4950-9DD1-1DAECFA6EF67}" type="slidenum">
              <a:rPr lang="en-US" smtClean="0"/>
              <a:t>2</a:t>
            </a:fld>
            <a:endParaRPr lang="en-US" dirty="0"/>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1574800" cy="1248029"/>
          </a:xfrm>
          <a:prstGeom prst="rect">
            <a:avLst/>
          </a:prstGeom>
        </p:spPr>
      </p:pic>
      <p:pic>
        <p:nvPicPr>
          <p:cNvPr id="8" name="Pictur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69200" y="0"/>
            <a:ext cx="1574800" cy="1248029"/>
          </a:xfrm>
          <a:prstGeom prst="rect">
            <a:avLst/>
          </a:prstGeom>
        </p:spPr>
      </p:pic>
    </p:spTree>
    <p:extLst>
      <p:ext uri="{BB962C8B-B14F-4D97-AF65-F5344CB8AC3E}">
        <p14:creationId xmlns:p14="http://schemas.microsoft.com/office/powerpoint/2010/main" val="338414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8890" y="0"/>
            <a:ext cx="7386220" cy="707886"/>
          </a:xfrm>
          <a:prstGeom prst="rect">
            <a:avLst/>
          </a:prstGeom>
        </p:spPr>
        <p:txBody>
          <a:bodyPr wrap="square">
            <a:spAutoFit/>
          </a:bodyPr>
          <a:lstStyle/>
          <a:p>
            <a:pPr algn="ctr"/>
            <a:r>
              <a:rPr lang="en-US" sz="4000" b="1" dirty="0" smtClean="0">
                <a:ln>
                  <a:solidFill>
                    <a:schemeClr val="tx1"/>
                  </a:solidFill>
                </a:ln>
                <a:solidFill>
                  <a:schemeClr val="accent2"/>
                </a:solidFill>
                <a:latin typeface="Arial" panose="020B0604020202020204" pitchFamily="34" charset="0"/>
                <a:cs typeface="Arial" panose="020B0604020202020204" pitchFamily="34" charset="0"/>
              </a:rPr>
              <a:t>Introduction</a:t>
            </a:r>
            <a:endParaRPr lang="en-US" sz="4000" dirty="0">
              <a:ln>
                <a:solidFill>
                  <a:schemeClr val="tx1"/>
                </a:solidFill>
              </a:ln>
              <a:solidFill>
                <a:schemeClr val="accent2"/>
              </a:solidFill>
            </a:endParaRPr>
          </a:p>
        </p:txBody>
      </p:sp>
      <p:sp>
        <p:nvSpPr>
          <p:cNvPr id="5" name="Rectangle 4"/>
          <p:cNvSpPr/>
          <p:nvPr/>
        </p:nvSpPr>
        <p:spPr>
          <a:xfrm>
            <a:off x="0" y="1701540"/>
            <a:ext cx="9144000" cy="956544"/>
          </a:xfrm>
          <a:prstGeom prst="rect">
            <a:avLst/>
          </a:prstGeom>
        </p:spPr>
        <p:txBody>
          <a:bodyPr wrap="square">
            <a:spAutoFit/>
          </a:bodyPr>
          <a:lstStyle/>
          <a:p>
            <a:pPr indent="457200" algn="ctr">
              <a:lnSpc>
                <a:spcPct val="107000"/>
              </a:lnSpc>
              <a:spcAft>
                <a:spcPts val="800"/>
              </a:spcAft>
            </a:pPr>
            <a:r>
              <a:rPr lang="en-US" sz="2400" b="1" u="sng" dirty="0" smtClean="0">
                <a:latin typeface="Arial" panose="020B0604020202020204" pitchFamily="34" charset="0"/>
                <a:ea typeface="Calibri" panose="020F0502020204030204" pitchFamily="34" charset="0"/>
                <a:cs typeface="Times New Roman" panose="02020603050405020304" pitchFamily="18" charset="0"/>
              </a:rPr>
              <a:t>Course Timeline</a:t>
            </a:r>
          </a:p>
          <a:p>
            <a:pPr indent="457200" algn="ctr">
              <a:lnSpc>
                <a:spcPct val="107000"/>
              </a:lnSpc>
              <a:spcAft>
                <a:spcPts val="800"/>
              </a:spcAft>
            </a:pPr>
            <a:endParaRPr lang="en-US" sz="2400" b="1" u="sng" dirty="0" smtClean="0">
              <a:latin typeface="Arial" panose="020B0604020202020204" pitchFamily="34" charset="0"/>
              <a:ea typeface="Calibri" panose="020F0502020204030204" pitchFamily="34" charset="0"/>
              <a:cs typeface="Times New Roman" panose="02020603050405020304" pitchFamily="18" charset="0"/>
            </a:endParaRPr>
          </a:p>
        </p:txBody>
      </p:sp>
      <p:sp>
        <p:nvSpPr>
          <p:cNvPr id="6" name="Right Arrow 5"/>
          <p:cNvSpPr/>
          <p:nvPr/>
        </p:nvSpPr>
        <p:spPr>
          <a:xfrm>
            <a:off x="659360" y="2225507"/>
            <a:ext cx="7756269" cy="2428319"/>
          </a:xfrm>
          <a:prstGeom prst="rightArrow">
            <a:avLst/>
          </a:prstGeom>
          <a:solidFill>
            <a:schemeClr val="bg1">
              <a:lumMod val="50000"/>
            </a:schemeClr>
          </a:solidFill>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Rounded Rectangle 6"/>
          <p:cNvSpPr/>
          <p:nvPr/>
        </p:nvSpPr>
        <p:spPr>
          <a:xfrm>
            <a:off x="791910" y="2907562"/>
            <a:ext cx="1673352" cy="1050202"/>
          </a:xfrm>
          <a:prstGeom prst="roundRect">
            <a:avLst/>
          </a:prstGeom>
          <a:solidFill>
            <a:srgbClr val="7030A0"/>
          </a:solidFill>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chemeClr val="bg1">
                    <a:lumMod val="95000"/>
                  </a:schemeClr>
                </a:solidFill>
                <a:latin typeface="Arial" panose="020B0604020202020204" pitchFamily="34" charset="0"/>
                <a:cs typeface="Arial" panose="020B0604020202020204" pitchFamily="34" charset="0"/>
              </a:rPr>
              <a:t>Session </a:t>
            </a:r>
            <a:r>
              <a:rPr lang="en-US" b="1" dirty="0">
                <a:solidFill>
                  <a:schemeClr val="bg1">
                    <a:lumMod val="95000"/>
                  </a:schemeClr>
                </a:solidFill>
                <a:latin typeface="Arial" panose="020B0604020202020204" pitchFamily="34" charset="0"/>
                <a:cs typeface="Arial" panose="020B0604020202020204" pitchFamily="34" charset="0"/>
              </a:rPr>
              <a:t>O</a:t>
            </a:r>
            <a:r>
              <a:rPr lang="en-US" b="1" dirty="0" smtClean="0">
                <a:solidFill>
                  <a:schemeClr val="bg1">
                    <a:lumMod val="95000"/>
                  </a:schemeClr>
                </a:solidFill>
                <a:latin typeface="Arial" panose="020B0604020202020204" pitchFamily="34" charset="0"/>
                <a:cs typeface="Arial" panose="020B0604020202020204" pitchFamily="34" charset="0"/>
              </a:rPr>
              <a:t>ne</a:t>
            </a:r>
          </a:p>
          <a:p>
            <a:pPr algn="ctr"/>
            <a:r>
              <a:rPr lang="en-US" sz="1400" b="1" dirty="0" smtClean="0">
                <a:solidFill>
                  <a:schemeClr val="bg1">
                    <a:lumMod val="95000"/>
                  </a:schemeClr>
                </a:solidFill>
                <a:latin typeface="Arial" panose="020B0604020202020204" pitchFamily="34" charset="0"/>
                <a:cs typeface="Arial" panose="020B0604020202020204" pitchFamily="34" charset="0"/>
              </a:rPr>
              <a:t>(1 Hour)</a:t>
            </a:r>
            <a:endParaRPr lang="en-US" sz="1400" b="1" dirty="0">
              <a:solidFill>
                <a:schemeClr val="bg1">
                  <a:lumMod val="95000"/>
                </a:schemeClr>
              </a:solidFill>
              <a:latin typeface="Arial" panose="020B0604020202020204" pitchFamily="34" charset="0"/>
              <a:cs typeface="Arial" panose="020B0604020202020204" pitchFamily="34" charset="0"/>
            </a:endParaRPr>
          </a:p>
        </p:txBody>
      </p:sp>
      <p:sp>
        <p:nvSpPr>
          <p:cNvPr id="8" name="Rounded Rectangle 7"/>
          <p:cNvSpPr/>
          <p:nvPr/>
        </p:nvSpPr>
        <p:spPr>
          <a:xfrm>
            <a:off x="2639458" y="2907562"/>
            <a:ext cx="1673352" cy="1050202"/>
          </a:xfrm>
          <a:prstGeom prst="roundRect">
            <a:avLst/>
          </a:prstGeom>
          <a:solidFill>
            <a:srgbClr val="C00000"/>
          </a:solidFill>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solidFill>
                  <a:schemeClr val="bg1">
                    <a:lumMod val="95000"/>
                  </a:schemeClr>
                </a:solidFill>
                <a:latin typeface="Arial" panose="020B0604020202020204" pitchFamily="34" charset="0"/>
                <a:cs typeface="Arial" panose="020B0604020202020204" pitchFamily="34" charset="0"/>
              </a:rPr>
              <a:t>Practice </a:t>
            </a:r>
          </a:p>
          <a:p>
            <a:pPr algn="ctr"/>
            <a:r>
              <a:rPr lang="en-US" sz="1400" b="1" dirty="0" smtClean="0">
                <a:solidFill>
                  <a:schemeClr val="bg1">
                    <a:lumMod val="95000"/>
                  </a:schemeClr>
                </a:solidFill>
                <a:latin typeface="Arial" panose="020B0604020202020204" pitchFamily="34" charset="0"/>
                <a:cs typeface="Arial" panose="020B0604020202020204" pitchFamily="34" charset="0"/>
              </a:rPr>
              <a:t>(1 Week)</a:t>
            </a:r>
            <a:endParaRPr lang="en-US" sz="1400" b="1" dirty="0">
              <a:solidFill>
                <a:schemeClr val="bg1">
                  <a:lumMod val="95000"/>
                </a:schemeClr>
              </a:solidFill>
              <a:latin typeface="Arial" panose="020B0604020202020204" pitchFamily="34" charset="0"/>
              <a:cs typeface="Arial" panose="020B0604020202020204" pitchFamily="34" charset="0"/>
            </a:endParaRPr>
          </a:p>
        </p:txBody>
      </p:sp>
      <p:sp>
        <p:nvSpPr>
          <p:cNvPr id="9" name="Rounded Rectangle 8"/>
          <p:cNvSpPr/>
          <p:nvPr/>
        </p:nvSpPr>
        <p:spPr>
          <a:xfrm>
            <a:off x="4487006" y="2907562"/>
            <a:ext cx="1673352" cy="1050202"/>
          </a:xfrm>
          <a:prstGeom prst="roundRect">
            <a:avLst/>
          </a:prstGeom>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chemeClr val="bg1">
                    <a:lumMod val="95000"/>
                  </a:schemeClr>
                </a:solidFill>
                <a:latin typeface="Arial" panose="020B0604020202020204" pitchFamily="34" charset="0"/>
                <a:cs typeface="Arial" panose="020B0604020202020204" pitchFamily="34" charset="0"/>
              </a:rPr>
              <a:t>Session </a:t>
            </a:r>
            <a:r>
              <a:rPr lang="en-US" b="1" dirty="0">
                <a:solidFill>
                  <a:schemeClr val="bg1">
                    <a:lumMod val="95000"/>
                  </a:schemeClr>
                </a:solidFill>
                <a:latin typeface="Arial" panose="020B0604020202020204" pitchFamily="34" charset="0"/>
                <a:cs typeface="Arial" panose="020B0604020202020204" pitchFamily="34" charset="0"/>
              </a:rPr>
              <a:t>T</a:t>
            </a:r>
            <a:r>
              <a:rPr lang="en-US" b="1" dirty="0" smtClean="0">
                <a:solidFill>
                  <a:schemeClr val="bg1">
                    <a:lumMod val="95000"/>
                  </a:schemeClr>
                </a:solidFill>
                <a:latin typeface="Arial" panose="020B0604020202020204" pitchFamily="34" charset="0"/>
                <a:cs typeface="Arial" panose="020B0604020202020204" pitchFamily="34" charset="0"/>
              </a:rPr>
              <a:t>wo </a:t>
            </a:r>
          </a:p>
          <a:p>
            <a:pPr algn="ctr"/>
            <a:r>
              <a:rPr lang="en-US" sz="1400" b="1" dirty="0" smtClean="0">
                <a:solidFill>
                  <a:schemeClr val="bg1">
                    <a:lumMod val="95000"/>
                  </a:schemeClr>
                </a:solidFill>
                <a:latin typeface="Arial" panose="020B0604020202020204" pitchFamily="34" charset="0"/>
                <a:cs typeface="Arial" panose="020B0604020202020204" pitchFamily="34" charset="0"/>
              </a:rPr>
              <a:t>(30 minutes)</a:t>
            </a:r>
            <a:endParaRPr lang="en-US" sz="1400" b="1" dirty="0">
              <a:solidFill>
                <a:schemeClr val="bg1">
                  <a:lumMod val="95000"/>
                </a:schemeClr>
              </a:solidFill>
              <a:latin typeface="Arial" panose="020B0604020202020204" pitchFamily="34" charset="0"/>
              <a:cs typeface="Arial" panose="020B0604020202020204" pitchFamily="34" charset="0"/>
            </a:endParaRPr>
          </a:p>
        </p:txBody>
      </p:sp>
      <p:sp>
        <p:nvSpPr>
          <p:cNvPr id="10" name="Rounded Rectangle 9"/>
          <p:cNvSpPr/>
          <p:nvPr/>
        </p:nvSpPr>
        <p:spPr>
          <a:xfrm>
            <a:off x="6334553" y="2907562"/>
            <a:ext cx="1673352" cy="1050202"/>
          </a:xfrm>
          <a:prstGeom prst="roundRect">
            <a:avLst/>
          </a:prstGeom>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chemeClr val="bg1">
                    <a:lumMod val="95000"/>
                  </a:schemeClr>
                </a:solidFill>
                <a:latin typeface="Arial" panose="020B0604020202020204" pitchFamily="34" charset="0"/>
                <a:cs typeface="Arial" panose="020B0604020202020204" pitchFamily="34" charset="0"/>
              </a:rPr>
              <a:t>Debrief</a:t>
            </a:r>
          </a:p>
          <a:p>
            <a:pPr algn="ctr"/>
            <a:r>
              <a:rPr lang="en-US" sz="1400" b="1" dirty="0" smtClean="0">
                <a:solidFill>
                  <a:schemeClr val="bg1">
                    <a:lumMod val="95000"/>
                  </a:schemeClr>
                </a:solidFill>
                <a:latin typeface="Arial" panose="020B0604020202020204" pitchFamily="34" charset="0"/>
                <a:cs typeface="Arial" panose="020B0604020202020204" pitchFamily="34" charset="0"/>
              </a:rPr>
              <a:t>(30 minutes)</a:t>
            </a:r>
            <a:endParaRPr lang="en-US" sz="1400" b="1" dirty="0">
              <a:solidFill>
                <a:schemeClr val="bg1">
                  <a:lumMod val="95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79479C7A-DDA1-4950-9DD1-1DAECFA6EF67}" type="slidenum">
              <a:rPr lang="en-US" smtClean="0"/>
              <a:t>3</a:t>
            </a:fld>
            <a:endParaRPr lang="en-US" dirty="0"/>
          </a:p>
        </p:txBody>
      </p:sp>
      <p:pic>
        <p:nvPicPr>
          <p:cNvPr id="11"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1574800" cy="1248029"/>
          </a:xfrm>
          <a:prstGeom prst="rect">
            <a:avLst/>
          </a:prstGeom>
        </p:spPr>
      </p:pic>
      <p:pic>
        <p:nvPicPr>
          <p:cNvPr id="12" name="Picture 1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69200" y="0"/>
            <a:ext cx="1574800" cy="1248029"/>
          </a:xfrm>
          <a:prstGeom prst="rect">
            <a:avLst/>
          </a:prstGeom>
        </p:spPr>
      </p:pic>
      <p:sp>
        <p:nvSpPr>
          <p:cNvPr id="13" name="Content Placeholder 2">
            <a:extLst>
              <a:ext uri="{FF2B5EF4-FFF2-40B4-BE49-F238E27FC236}">
                <a16:creationId xmlns:a16="http://schemas.microsoft.com/office/drawing/2014/main" id="{8D9292D1-4A62-41A1-B1E1-2DA4A6FCB969}"/>
              </a:ext>
            </a:extLst>
          </p:cNvPr>
          <p:cNvSpPr txBox="1">
            <a:spLocks/>
          </p:cNvSpPr>
          <p:nvPr/>
        </p:nvSpPr>
        <p:spPr>
          <a:xfrm>
            <a:off x="585157" y="4760378"/>
            <a:ext cx="7936992" cy="1732496"/>
          </a:xfrm>
          <a:prstGeom prst="rect">
            <a:avLst/>
          </a:prstGeom>
          <a:ln w="285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000" b="1" dirty="0">
                <a:solidFill>
                  <a:schemeClr val="accent2"/>
                </a:solidFill>
                <a:latin typeface="Arial" panose="020B0604020202020204" pitchFamily="34" charset="0"/>
                <a:cs typeface="Arial" panose="020B0604020202020204" pitchFamily="34" charset="0"/>
              </a:rPr>
              <a:t>Brief EVENT descriptions</a:t>
            </a:r>
            <a:r>
              <a:rPr lang="en-US" sz="1200" b="1" dirty="0" smtClean="0">
                <a:solidFill>
                  <a:schemeClr val="accent2"/>
                </a:solidFill>
                <a:latin typeface="Arial" panose="020B0604020202020204" pitchFamily="34" charset="0"/>
                <a:cs typeface="Arial" panose="020B0604020202020204" pitchFamily="34" charset="0"/>
              </a:rPr>
              <a:t>:</a:t>
            </a:r>
          </a:p>
        </p:txBody>
      </p:sp>
      <p:sp>
        <p:nvSpPr>
          <p:cNvPr id="14" name="TextBox 13"/>
          <p:cNvSpPr txBox="1"/>
          <p:nvPr/>
        </p:nvSpPr>
        <p:spPr>
          <a:xfrm>
            <a:off x="2494768" y="5086302"/>
            <a:ext cx="2000390" cy="1384995"/>
          </a:xfrm>
          <a:prstGeom prst="rect">
            <a:avLst/>
          </a:prstGeom>
          <a:noFill/>
        </p:spPr>
        <p:txBody>
          <a:bodyPr wrap="square" rtlCol="0">
            <a:spAutoFit/>
          </a:bodyPr>
          <a:lstStyle/>
          <a:p>
            <a:pPr marL="285750" indent="-285750">
              <a:buFont typeface="Arial" panose="020B0604020202020204" pitchFamily="34" charset="0"/>
              <a:buChar char="•"/>
            </a:pPr>
            <a:r>
              <a:rPr lang="en-US" sz="1200" b="1" i="1" dirty="0" smtClean="0">
                <a:solidFill>
                  <a:srgbClr val="FF0000"/>
                </a:solidFill>
                <a:latin typeface="Arial" panose="020B0604020202020204" pitchFamily="34" charset="0"/>
                <a:cs typeface="Arial" panose="020B0604020202020204" pitchFamily="34" charset="0"/>
              </a:rPr>
              <a:t>Practice of knowledge, skills, and attitudes with oversight and feedback from EOD Team Leader</a:t>
            </a:r>
          </a:p>
          <a:p>
            <a:pPr marL="285750" indent="-285750">
              <a:buFont typeface="Arial" panose="020B0604020202020204" pitchFamily="34" charset="0"/>
              <a:buChar char="•"/>
            </a:pPr>
            <a:r>
              <a:rPr lang="en-US" sz="1200" b="1" i="1" dirty="0" smtClean="0">
                <a:solidFill>
                  <a:srgbClr val="FF0000"/>
                </a:solidFill>
                <a:latin typeface="Arial" panose="020B0604020202020204" pitchFamily="34" charset="0"/>
                <a:cs typeface="Arial" panose="020B0604020202020204" pitchFamily="34" charset="0"/>
              </a:rPr>
              <a:t>Reflective journaling</a:t>
            </a:r>
            <a:endParaRPr lang="en-US" sz="1200" b="1" i="1" dirty="0">
              <a:solidFill>
                <a:srgbClr val="FF0000"/>
              </a:solidFill>
              <a:latin typeface="Arial" panose="020B0604020202020204" pitchFamily="34" charset="0"/>
              <a:cs typeface="Arial" panose="020B0604020202020204" pitchFamily="34" charset="0"/>
            </a:endParaRPr>
          </a:p>
        </p:txBody>
      </p:sp>
      <p:sp>
        <p:nvSpPr>
          <p:cNvPr id="15" name="TextBox 14"/>
          <p:cNvSpPr txBox="1"/>
          <p:nvPr/>
        </p:nvSpPr>
        <p:spPr>
          <a:xfrm>
            <a:off x="4444845" y="5086302"/>
            <a:ext cx="2000390" cy="1015663"/>
          </a:xfrm>
          <a:prstGeom prst="rect">
            <a:avLst/>
          </a:prstGeom>
          <a:noFill/>
        </p:spPr>
        <p:txBody>
          <a:bodyPr wrap="square" rtlCol="0">
            <a:spAutoFit/>
          </a:bodyPr>
          <a:lstStyle/>
          <a:p>
            <a:pPr marL="285750" indent="-285750">
              <a:buFont typeface="Arial" panose="020B0604020202020204" pitchFamily="34" charset="0"/>
              <a:buChar char="•"/>
            </a:pPr>
            <a:r>
              <a:rPr lang="en-US" sz="1200" b="1" i="1" dirty="0" smtClean="0">
                <a:solidFill>
                  <a:srgbClr val="0000CC"/>
                </a:solidFill>
                <a:latin typeface="Arial" panose="020B0604020202020204" pitchFamily="34" charset="0"/>
                <a:cs typeface="Arial" panose="020B0604020202020204" pitchFamily="34" charset="0"/>
              </a:rPr>
              <a:t>Practical application of EODTL response techniques with feedback.</a:t>
            </a:r>
          </a:p>
          <a:p>
            <a:pPr marL="285750" indent="-285750">
              <a:buFont typeface="Arial" panose="020B0604020202020204" pitchFamily="34" charset="0"/>
              <a:buChar char="•"/>
            </a:pPr>
            <a:r>
              <a:rPr lang="en-US" sz="1200" b="1" i="1" dirty="0" smtClean="0">
                <a:solidFill>
                  <a:srgbClr val="0000CC"/>
                </a:solidFill>
                <a:latin typeface="Arial" panose="020B0604020202020204" pitchFamily="34" charset="0"/>
                <a:cs typeface="Arial" panose="020B0604020202020204" pitchFamily="34" charset="0"/>
              </a:rPr>
              <a:t>Written assessment</a:t>
            </a:r>
          </a:p>
        </p:txBody>
      </p:sp>
      <p:sp>
        <p:nvSpPr>
          <p:cNvPr id="16" name="TextBox 15"/>
          <p:cNvSpPr txBox="1"/>
          <p:nvPr/>
        </p:nvSpPr>
        <p:spPr>
          <a:xfrm>
            <a:off x="6394923" y="5086302"/>
            <a:ext cx="2205870" cy="1200329"/>
          </a:xfrm>
          <a:prstGeom prst="rect">
            <a:avLst/>
          </a:prstGeom>
          <a:noFill/>
        </p:spPr>
        <p:txBody>
          <a:bodyPr wrap="square" rtlCol="0">
            <a:spAutoFit/>
          </a:bodyPr>
          <a:lstStyle/>
          <a:p>
            <a:pPr marL="285750" indent="-285750">
              <a:buFont typeface="Arial" panose="020B0604020202020204" pitchFamily="34" charset="0"/>
              <a:buChar char="•"/>
            </a:pPr>
            <a:r>
              <a:rPr lang="en-US" sz="1200" b="1" i="1" dirty="0" smtClean="0">
                <a:solidFill>
                  <a:srgbClr val="008000"/>
                </a:solidFill>
                <a:latin typeface="Arial" panose="020B0604020202020204" pitchFamily="34" charset="0"/>
                <a:cs typeface="Arial" panose="020B0604020202020204" pitchFamily="34" charset="0"/>
              </a:rPr>
              <a:t>Sharing of lessons learned and reflections from journaling</a:t>
            </a:r>
          </a:p>
          <a:p>
            <a:pPr marL="285750" indent="-285750">
              <a:buFont typeface="Arial" panose="020B0604020202020204" pitchFamily="34" charset="0"/>
              <a:buChar char="•"/>
            </a:pPr>
            <a:r>
              <a:rPr lang="en-US" sz="1200" b="1" i="1" dirty="0" smtClean="0">
                <a:solidFill>
                  <a:srgbClr val="008000"/>
                </a:solidFill>
                <a:latin typeface="Arial" panose="020B0604020202020204" pitchFamily="34" charset="0"/>
                <a:cs typeface="Arial" panose="020B0604020202020204" pitchFamily="34" charset="0"/>
              </a:rPr>
              <a:t>Instructor observational feedback</a:t>
            </a:r>
          </a:p>
          <a:p>
            <a:pPr marL="285750" indent="-285750">
              <a:buFont typeface="Arial" panose="020B0604020202020204" pitchFamily="34" charset="0"/>
              <a:buChar char="•"/>
            </a:pPr>
            <a:r>
              <a:rPr lang="en-US" sz="1200" b="1" i="1" dirty="0" smtClean="0">
                <a:solidFill>
                  <a:srgbClr val="008000"/>
                </a:solidFill>
                <a:latin typeface="Arial" panose="020B0604020202020204" pitchFamily="34" charset="0"/>
                <a:cs typeface="Arial" panose="020B0604020202020204" pitchFamily="34" charset="0"/>
              </a:rPr>
              <a:t>Q&amp;A</a:t>
            </a:r>
          </a:p>
        </p:txBody>
      </p:sp>
      <p:sp>
        <p:nvSpPr>
          <p:cNvPr id="17" name="TextBox 16"/>
          <p:cNvSpPr txBox="1"/>
          <p:nvPr/>
        </p:nvSpPr>
        <p:spPr>
          <a:xfrm>
            <a:off x="544691" y="5086302"/>
            <a:ext cx="2000390" cy="1200329"/>
          </a:xfrm>
          <a:prstGeom prst="rect">
            <a:avLst/>
          </a:prstGeom>
          <a:noFill/>
        </p:spPr>
        <p:txBody>
          <a:bodyPr wrap="square" rtlCol="0">
            <a:spAutoFit/>
          </a:bodyPr>
          <a:lstStyle/>
          <a:p>
            <a:pPr marL="285750" indent="-285750">
              <a:buFont typeface="Arial" panose="020B0604020202020204" pitchFamily="34" charset="0"/>
              <a:buChar char="•"/>
            </a:pPr>
            <a:r>
              <a:rPr lang="en-US" sz="1200" b="1" i="1" dirty="0" smtClean="0">
                <a:solidFill>
                  <a:srgbClr val="7030A0"/>
                </a:solidFill>
                <a:latin typeface="Arial" panose="020B0604020202020204" pitchFamily="34" charset="0"/>
                <a:cs typeface="Arial" panose="020B0604020202020204" pitchFamily="34" charset="0"/>
              </a:rPr>
              <a:t>Introduction</a:t>
            </a:r>
          </a:p>
          <a:p>
            <a:pPr marL="285750" indent="-285750">
              <a:buFont typeface="Arial" panose="020B0604020202020204" pitchFamily="34" charset="0"/>
              <a:buChar char="•"/>
            </a:pPr>
            <a:r>
              <a:rPr lang="en-US" sz="1200" b="1" i="1" dirty="0" smtClean="0">
                <a:solidFill>
                  <a:srgbClr val="7030A0"/>
                </a:solidFill>
                <a:latin typeface="Arial" panose="020B0604020202020204" pitchFamily="34" charset="0"/>
                <a:cs typeface="Arial" panose="020B0604020202020204" pitchFamily="34" charset="0"/>
              </a:rPr>
              <a:t>EODTLC process </a:t>
            </a:r>
            <a:r>
              <a:rPr lang="en-US" sz="1200" b="1" i="1" dirty="0">
                <a:solidFill>
                  <a:srgbClr val="7030A0"/>
                </a:solidFill>
                <a:latin typeface="Arial" panose="020B0604020202020204" pitchFamily="34" charset="0"/>
                <a:cs typeface="Arial" panose="020B0604020202020204" pitchFamily="34" charset="0"/>
              </a:rPr>
              <a:t>l</a:t>
            </a:r>
            <a:r>
              <a:rPr lang="en-US" sz="1200" b="1" i="1" dirty="0" smtClean="0">
                <a:solidFill>
                  <a:srgbClr val="7030A0"/>
                </a:solidFill>
                <a:latin typeface="Arial" panose="020B0604020202020204" pitchFamily="34" charset="0"/>
                <a:cs typeface="Arial" panose="020B0604020202020204" pitchFamily="34" charset="0"/>
              </a:rPr>
              <a:t>ecture</a:t>
            </a:r>
          </a:p>
          <a:p>
            <a:pPr marL="285750" indent="-285750">
              <a:buFont typeface="Arial" panose="020B0604020202020204" pitchFamily="34" charset="0"/>
              <a:buChar char="•"/>
            </a:pPr>
            <a:r>
              <a:rPr lang="en-US" sz="1200" b="1" i="1" dirty="0" smtClean="0">
                <a:solidFill>
                  <a:srgbClr val="7030A0"/>
                </a:solidFill>
                <a:latin typeface="Arial" panose="020B0604020202020204" pitchFamily="34" charset="0"/>
                <a:cs typeface="Arial" panose="020B0604020202020204" pitchFamily="34" charset="0"/>
              </a:rPr>
              <a:t>EOD TL incident response demonstration</a:t>
            </a:r>
            <a:endParaRPr lang="en-US" sz="1200" b="1" i="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1179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8890" y="0"/>
            <a:ext cx="7386220" cy="707886"/>
          </a:xfrm>
          <a:prstGeom prst="rect">
            <a:avLst/>
          </a:prstGeom>
        </p:spPr>
        <p:txBody>
          <a:bodyPr wrap="square">
            <a:spAutoFit/>
          </a:bodyPr>
          <a:lstStyle/>
          <a:p>
            <a:pPr algn="ctr"/>
            <a:r>
              <a:rPr lang="en-US" sz="4000" b="1" dirty="0" smtClean="0">
                <a:ln>
                  <a:solidFill>
                    <a:schemeClr val="tx1"/>
                  </a:solidFill>
                </a:ln>
                <a:solidFill>
                  <a:schemeClr val="accent2"/>
                </a:solidFill>
                <a:latin typeface="Arial" panose="020B0604020202020204" pitchFamily="34" charset="0"/>
                <a:cs typeface="Arial" panose="020B0604020202020204" pitchFamily="34" charset="0"/>
              </a:rPr>
              <a:t>Introduction</a:t>
            </a:r>
            <a:endParaRPr lang="en-US" sz="4000" dirty="0">
              <a:ln>
                <a:solidFill>
                  <a:schemeClr val="tx1"/>
                </a:solidFill>
              </a:ln>
              <a:solidFill>
                <a:schemeClr val="accent2"/>
              </a:solidFill>
            </a:endParaRPr>
          </a:p>
        </p:txBody>
      </p:sp>
      <p:sp>
        <p:nvSpPr>
          <p:cNvPr id="5" name="Rectangle 4"/>
          <p:cNvSpPr/>
          <p:nvPr/>
        </p:nvSpPr>
        <p:spPr>
          <a:xfrm>
            <a:off x="0" y="1132197"/>
            <a:ext cx="9144000" cy="3975640"/>
          </a:xfrm>
          <a:prstGeom prst="rect">
            <a:avLst/>
          </a:prstGeom>
        </p:spPr>
        <p:txBody>
          <a:bodyPr wrap="square">
            <a:spAutoFit/>
          </a:bodyPr>
          <a:lstStyle/>
          <a:p>
            <a:pPr indent="457200" algn="ctr">
              <a:lnSpc>
                <a:spcPct val="107000"/>
              </a:lnSpc>
              <a:spcAft>
                <a:spcPts val="800"/>
              </a:spcAft>
            </a:pPr>
            <a:r>
              <a:rPr lang="en-US" sz="2400" b="1" u="sng" dirty="0" smtClean="0">
                <a:latin typeface="Arial" panose="020B0604020202020204" pitchFamily="34" charset="0"/>
                <a:ea typeface="Calibri" panose="020F0502020204030204" pitchFamily="34" charset="0"/>
                <a:cs typeface="Times New Roman" panose="02020603050405020304" pitchFamily="18" charset="0"/>
              </a:rPr>
              <a:t>Learning Objectives</a:t>
            </a:r>
          </a:p>
          <a:p>
            <a:r>
              <a:rPr lang="en-US" sz="2000" dirty="0">
                <a:latin typeface="Arial" panose="020B0604020202020204" pitchFamily="34" charset="0"/>
                <a:cs typeface="Arial" panose="020B0604020202020204" pitchFamily="34" charset="0"/>
              </a:rPr>
              <a:t>The learning objectives for this unit of instruction are that, upon completion of instructional activities, learners will be able to</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Describe and explain the role of an EOD Team Leader during comprehensive EOD operations. </a:t>
            </a:r>
            <a:endParaRPr lang="en-US" sz="2000" dirty="0" smtClean="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Identify the appropriate equipment required to conduct full-spectrum EOD operations</a:t>
            </a:r>
            <a:r>
              <a:rPr lang="en-US" sz="2000" dirty="0" smtClean="0">
                <a:latin typeface="Arial" panose="020B0604020202020204" pitchFamily="34" charset="0"/>
                <a:cs typeface="Arial" panose="020B0604020202020204" pitchFamily="34" charset="0"/>
              </a:rPr>
              <a:t>.</a:t>
            </a:r>
          </a:p>
          <a:p>
            <a:pPr marL="285750" lvl="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Demonstrate the proficiencies required to receive and respond to EOD incidents 100% of the time.</a:t>
            </a:r>
          </a:p>
        </p:txBody>
      </p:sp>
      <p:sp>
        <p:nvSpPr>
          <p:cNvPr id="2" name="Slide Number Placeholder 1"/>
          <p:cNvSpPr>
            <a:spLocks noGrp="1"/>
          </p:cNvSpPr>
          <p:nvPr>
            <p:ph type="sldNum" sz="quarter" idx="12"/>
          </p:nvPr>
        </p:nvSpPr>
        <p:spPr/>
        <p:txBody>
          <a:bodyPr/>
          <a:lstStyle/>
          <a:p>
            <a:fld id="{79479C7A-DDA1-4950-9DD1-1DAECFA6EF67}" type="slidenum">
              <a:rPr lang="en-US" smtClean="0"/>
              <a:t>4</a:t>
            </a:fld>
            <a:endParaRPr lang="en-US" dirty="0"/>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1574800" cy="1248029"/>
          </a:xfrm>
          <a:prstGeom prst="rect">
            <a:avLst/>
          </a:prstGeom>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69200" y="0"/>
            <a:ext cx="1574800" cy="1248029"/>
          </a:xfrm>
          <a:prstGeom prst="rect">
            <a:avLst/>
          </a:prstGeom>
        </p:spPr>
      </p:pic>
    </p:spTree>
    <p:extLst>
      <p:ext uri="{BB962C8B-B14F-4D97-AF65-F5344CB8AC3E}">
        <p14:creationId xmlns:p14="http://schemas.microsoft.com/office/powerpoint/2010/main" val="3500116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8890" y="0"/>
            <a:ext cx="7386220" cy="707886"/>
          </a:xfrm>
          <a:prstGeom prst="rect">
            <a:avLst/>
          </a:prstGeom>
        </p:spPr>
        <p:txBody>
          <a:bodyPr wrap="square">
            <a:spAutoFit/>
          </a:bodyPr>
          <a:lstStyle/>
          <a:p>
            <a:pPr algn="ctr"/>
            <a:r>
              <a:rPr lang="en-US" sz="4000" b="1" dirty="0" smtClean="0">
                <a:ln>
                  <a:solidFill>
                    <a:schemeClr val="tx1"/>
                  </a:solidFill>
                </a:ln>
                <a:solidFill>
                  <a:schemeClr val="accent2"/>
                </a:solidFill>
                <a:latin typeface="Arial" panose="020B0604020202020204" pitchFamily="34" charset="0"/>
                <a:cs typeface="Arial" panose="020B0604020202020204" pitchFamily="34" charset="0"/>
              </a:rPr>
              <a:t>Introduction</a:t>
            </a:r>
            <a:endParaRPr lang="en-US" sz="4000" dirty="0">
              <a:ln>
                <a:solidFill>
                  <a:schemeClr val="tx1"/>
                </a:solidFill>
              </a:ln>
              <a:solidFill>
                <a:schemeClr val="accent2"/>
              </a:solidFill>
            </a:endParaRPr>
          </a:p>
        </p:txBody>
      </p:sp>
      <p:sp>
        <p:nvSpPr>
          <p:cNvPr id="5" name="Rectangle 4"/>
          <p:cNvSpPr/>
          <p:nvPr/>
        </p:nvSpPr>
        <p:spPr>
          <a:xfrm>
            <a:off x="-95534" y="920041"/>
            <a:ext cx="9144000" cy="2436757"/>
          </a:xfrm>
          <a:prstGeom prst="rect">
            <a:avLst/>
          </a:prstGeom>
        </p:spPr>
        <p:txBody>
          <a:bodyPr wrap="square">
            <a:spAutoFit/>
          </a:bodyPr>
          <a:lstStyle/>
          <a:p>
            <a:pPr indent="457200" algn="ctr">
              <a:lnSpc>
                <a:spcPct val="107000"/>
              </a:lnSpc>
              <a:spcAft>
                <a:spcPts val="800"/>
              </a:spcAft>
            </a:pPr>
            <a:r>
              <a:rPr lang="en-US" sz="2400" b="1" u="sng" dirty="0" smtClean="0">
                <a:latin typeface="Arial" panose="020B0604020202020204" pitchFamily="34" charset="0"/>
                <a:ea typeface="Calibri" panose="020F0502020204030204" pitchFamily="34" charset="0"/>
                <a:cs typeface="Times New Roman" panose="02020603050405020304" pitchFamily="18" charset="0"/>
              </a:rPr>
              <a:t>Learner Expectations</a:t>
            </a:r>
          </a:p>
          <a:p>
            <a:pPr marL="342900" indent="-342900" algn="ctr">
              <a:buFont typeface="Arial" panose="020B0604020202020204" pitchFamily="34" charset="0"/>
              <a:buChar char="•"/>
            </a:pPr>
            <a:r>
              <a:rPr lang="en-US" sz="2000" dirty="0" smtClean="0">
                <a:latin typeface="Arial" panose="020B0604020202020204" pitchFamily="34" charset="0"/>
                <a:cs typeface="Arial" panose="020B0604020202020204" pitchFamily="34" charset="0"/>
              </a:rPr>
              <a:t>Professionalism</a:t>
            </a:r>
          </a:p>
          <a:p>
            <a:pPr marL="285750" lvl="0" indent="-285750" algn="ctr">
              <a:buFont typeface="Arial" panose="020B0604020202020204" pitchFamily="34" charset="0"/>
              <a:buChar char="•"/>
            </a:pPr>
            <a:r>
              <a:rPr lang="en-US" sz="2000" dirty="0" smtClean="0">
                <a:latin typeface="Arial" panose="020B0604020202020204" pitchFamily="34" charset="0"/>
                <a:cs typeface="Arial" panose="020B0604020202020204" pitchFamily="34" charset="0"/>
              </a:rPr>
              <a:t>Promptness</a:t>
            </a:r>
          </a:p>
          <a:p>
            <a:pPr marL="285750" lvl="0" indent="-285750" algn="ctr">
              <a:buFont typeface="Arial" panose="020B0604020202020204" pitchFamily="34" charset="0"/>
              <a:buChar char="•"/>
            </a:pPr>
            <a:r>
              <a:rPr lang="en-US" sz="2000" dirty="0" smtClean="0">
                <a:latin typeface="Arial" panose="020B0604020202020204" pitchFamily="34" charset="0"/>
                <a:cs typeface="Arial" panose="020B0604020202020204" pitchFamily="34" charset="0"/>
              </a:rPr>
              <a:t>Engagement</a:t>
            </a:r>
          </a:p>
          <a:p>
            <a:pPr marL="285750" lvl="0" indent="-285750" algn="ctr">
              <a:buFont typeface="Arial" panose="020B0604020202020204" pitchFamily="34" charset="0"/>
              <a:buChar char="•"/>
            </a:pPr>
            <a:r>
              <a:rPr lang="en-US" sz="2000" dirty="0" smtClean="0">
                <a:latin typeface="Arial" panose="020B0604020202020204" pitchFamily="34" charset="0"/>
                <a:cs typeface="Arial" panose="020B0604020202020204" pitchFamily="34" charset="0"/>
              </a:rPr>
              <a:t>Acceptance of constructive criticism</a:t>
            </a:r>
          </a:p>
          <a:p>
            <a:pPr marL="285750" lvl="0" indent="-285750" algn="ctr">
              <a:buFont typeface="Arial" panose="020B0604020202020204" pitchFamily="34" charset="0"/>
              <a:buChar char="•"/>
            </a:pPr>
            <a:r>
              <a:rPr lang="en-US" sz="2000" dirty="0" smtClean="0">
                <a:latin typeface="Arial" panose="020B0604020202020204" pitchFamily="34" charset="0"/>
                <a:cs typeface="Arial" panose="020B0604020202020204" pitchFamily="34" charset="0"/>
              </a:rPr>
              <a:t>Reflective Journaling</a:t>
            </a:r>
          </a:p>
          <a:p>
            <a:pPr marL="285750" lvl="0" indent="-285750" algn="ctr">
              <a:buFont typeface="Arial" panose="020B0604020202020204" pitchFamily="34" charset="0"/>
              <a:buChar char="•"/>
            </a:pPr>
            <a:r>
              <a:rPr lang="en-US" sz="2000" dirty="0" smtClean="0">
                <a:latin typeface="Arial" panose="020B0604020202020204" pitchFamily="34" charset="0"/>
                <a:cs typeface="Arial" panose="020B0604020202020204" pitchFamily="34" charset="0"/>
              </a:rPr>
              <a:t>Honesty in Self-Assessment</a:t>
            </a:r>
            <a:endParaRPr 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79479C7A-DDA1-4950-9DD1-1DAECFA6EF67}" type="slidenum">
              <a:rPr lang="en-US" smtClean="0"/>
              <a:t>5</a:t>
            </a:fld>
            <a:endParaRPr lang="en-US" dirty="0"/>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1574800" cy="1248029"/>
          </a:xfrm>
          <a:prstGeom prst="rect">
            <a:avLst/>
          </a:prstGeom>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69200" y="0"/>
            <a:ext cx="1574800" cy="124802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68954"/>
            <a:ext cx="9144000" cy="3289046"/>
          </a:xfrm>
          <a:prstGeom prst="rect">
            <a:avLst/>
          </a:prstGeom>
        </p:spPr>
      </p:pic>
    </p:spTree>
    <p:extLst>
      <p:ext uri="{BB962C8B-B14F-4D97-AF65-F5344CB8AC3E}">
        <p14:creationId xmlns:p14="http://schemas.microsoft.com/office/powerpoint/2010/main" val="598280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9611" y="0"/>
            <a:ext cx="7764778" cy="646331"/>
          </a:xfrm>
          <a:prstGeom prst="rect">
            <a:avLst/>
          </a:prstGeom>
        </p:spPr>
        <p:txBody>
          <a:bodyPr wrap="square">
            <a:spAutoFit/>
          </a:bodyPr>
          <a:lstStyle/>
          <a:p>
            <a:pPr algn="ctr"/>
            <a:r>
              <a:rPr lang="en-US" sz="3600" b="1" dirty="0" smtClean="0">
                <a:ln>
                  <a:solidFill>
                    <a:schemeClr val="tx1"/>
                  </a:solidFill>
                </a:ln>
                <a:solidFill>
                  <a:schemeClr val="accent2"/>
                </a:solidFill>
                <a:latin typeface="Arial" panose="020B0604020202020204" pitchFamily="34" charset="0"/>
                <a:cs typeface="Arial" panose="020B0604020202020204" pitchFamily="34" charset="0"/>
              </a:rPr>
              <a:t>EOD Team Leader Certification </a:t>
            </a:r>
            <a:endParaRPr lang="en-US" sz="3600" dirty="0">
              <a:ln>
                <a:solidFill>
                  <a:schemeClr val="tx1"/>
                </a:solidFill>
              </a:ln>
              <a:solidFill>
                <a:schemeClr val="accent2"/>
              </a:solidFill>
            </a:endParaRPr>
          </a:p>
        </p:txBody>
      </p:sp>
      <p:sp>
        <p:nvSpPr>
          <p:cNvPr id="5" name="Rectangle 4"/>
          <p:cNvSpPr/>
          <p:nvPr/>
        </p:nvSpPr>
        <p:spPr>
          <a:xfrm>
            <a:off x="0" y="1248029"/>
            <a:ext cx="9144000" cy="2451953"/>
          </a:xfrm>
          <a:prstGeom prst="rect">
            <a:avLst/>
          </a:prstGeom>
        </p:spPr>
        <p:txBody>
          <a:bodyPr wrap="square">
            <a:spAutoFit/>
          </a:bodyPr>
          <a:lstStyle/>
          <a:p>
            <a:pPr marL="342900" indent="-342900" algn="ctr">
              <a:spcAft>
                <a:spcPts val="8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Begins upon assignment to operational EOD organization.</a:t>
            </a:r>
          </a:p>
          <a:p>
            <a:pPr marL="342900" indent="-342900" algn="ctr">
              <a:spcAft>
                <a:spcPts val="8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Culminates with certification as EOD Team Leader.</a:t>
            </a:r>
          </a:p>
          <a:p>
            <a:pPr marL="342900" indent="-342900" algn="ctr">
              <a:spcAft>
                <a:spcPts val="8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1-3 years </a:t>
            </a:r>
          </a:p>
          <a:p>
            <a:pPr marL="342900" indent="-342900" algn="ctr">
              <a:spcAft>
                <a:spcPts val="8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74 assessed tasks</a:t>
            </a:r>
          </a:p>
          <a:p>
            <a:pPr marL="342900" indent="-342900" algn="ctr">
              <a:spcAft>
                <a:spcPts val="8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3 real-world EOD response missions</a:t>
            </a:r>
          </a:p>
          <a:p>
            <a:pPr marL="342900" indent="-342900" algn="ctr">
              <a:spcAft>
                <a:spcPts val="8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21 assigned readings</a:t>
            </a:r>
            <a:endParaRPr 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79479C7A-DDA1-4950-9DD1-1DAECFA6EF67}" type="slidenum">
              <a:rPr lang="en-US" smtClean="0"/>
              <a:t>6</a:t>
            </a:fld>
            <a:endParaRPr lang="en-US" dirty="0"/>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1574800" cy="1248029"/>
          </a:xfrm>
          <a:prstGeom prst="rect">
            <a:avLst/>
          </a:prstGeom>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69200" y="0"/>
            <a:ext cx="1574800" cy="124802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411" y="3699982"/>
            <a:ext cx="4540496" cy="302149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5772" y="3699982"/>
            <a:ext cx="4312693" cy="3030625"/>
          </a:xfrm>
          <a:prstGeom prst="rect">
            <a:avLst/>
          </a:prstGeom>
        </p:spPr>
      </p:pic>
    </p:spTree>
    <p:extLst>
      <p:ext uri="{BB962C8B-B14F-4D97-AF65-F5344CB8AC3E}">
        <p14:creationId xmlns:p14="http://schemas.microsoft.com/office/powerpoint/2010/main" val="1870603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9611" y="0"/>
            <a:ext cx="7764778" cy="646331"/>
          </a:xfrm>
          <a:prstGeom prst="rect">
            <a:avLst/>
          </a:prstGeom>
        </p:spPr>
        <p:txBody>
          <a:bodyPr wrap="square">
            <a:spAutoFit/>
          </a:bodyPr>
          <a:lstStyle/>
          <a:p>
            <a:pPr algn="ctr"/>
            <a:r>
              <a:rPr lang="en-US" sz="3600" b="1" dirty="0" smtClean="0">
                <a:ln>
                  <a:solidFill>
                    <a:schemeClr val="tx1"/>
                  </a:solidFill>
                </a:ln>
                <a:solidFill>
                  <a:schemeClr val="accent2"/>
                </a:solidFill>
                <a:latin typeface="Arial" panose="020B0604020202020204" pitchFamily="34" charset="0"/>
                <a:cs typeface="Arial" panose="020B0604020202020204" pitchFamily="34" charset="0"/>
              </a:rPr>
              <a:t>EOD Team Leader Attributes </a:t>
            </a:r>
            <a:endParaRPr lang="en-US" sz="3600" dirty="0">
              <a:ln>
                <a:solidFill>
                  <a:schemeClr val="tx1"/>
                </a:solidFill>
              </a:ln>
              <a:solidFill>
                <a:schemeClr val="accent2"/>
              </a:solidFill>
            </a:endParaRPr>
          </a:p>
        </p:txBody>
      </p:sp>
      <p:sp>
        <p:nvSpPr>
          <p:cNvPr id="6" name="Rectangle 5"/>
          <p:cNvSpPr/>
          <p:nvPr/>
        </p:nvSpPr>
        <p:spPr>
          <a:xfrm>
            <a:off x="0" y="639019"/>
            <a:ext cx="9144000" cy="2862322"/>
          </a:xfrm>
          <a:prstGeom prst="rect">
            <a:avLst/>
          </a:prstGeom>
        </p:spPr>
        <p:txBody>
          <a:bodyPr wrap="square">
            <a:spAutoFit/>
          </a:bodyPr>
          <a:lstStyle/>
          <a:p>
            <a:pPr marL="342900" indent="-342900" algn="ctr">
              <a:lnSpc>
                <a:spcPct val="200000"/>
              </a:lnSpc>
              <a:spcAft>
                <a:spcPts val="800"/>
              </a:spcAft>
              <a:buFont typeface="Arial" panose="020B0604020202020204" pitchFamily="34" charset="0"/>
              <a:buChar char="•"/>
            </a:pPr>
            <a:r>
              <a:rPr lang="en-US" sz="2000" dirty="0">
                <a:latin typeface="Arial" panose="020B0604020202020204" pitchFamily="34" charset="0"/>
                <a:cs typeface="Arial" panose="020B0604020202020204" pitchFamily="34" charset="0"/>
              </a:rPr>
              <a:t>P</a:t>
            </a:r>
            <a:r>
              <a:rPr lang="en-US" sz="2000" dirty="0" smtClean="0">
                <a:latin typeface="Arial" panose="020B0604020202020204" pitchFamily="34" charset="0"/>
                <a:cs typeface="Arial" panose="020B0604020202020204" pitchFamily="34" charset="0"/>
              </a:rPr>
              <a:t>rofessional</a:t>
            </a:r>
          </a:p>
          <a:p>
            <a:pPr marL="342900" indent="-342900" algn="ctr">
              <a:lnSpc>
                <a:spcPct val="200000"/>
              </a:lnSpc>
              <a:spcAft>
                <a:spcPts val="8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Subject-Matter Expert</a:t>
            </a:r>
          </a:p>
          <a:p>
            <a:pPr marL="342900" indent="-342900" algn="ctr">
              <a:lnSpc>
                <a:spcPct val="200000"/>
              </a:lnSpc>
              <a:spcAft>
                <a:spcPts val="8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Fully Responsible for Life, Safety, and Protection of Property on Scene</a:t>
            </a:r>
          </a:p>
          <a:p>
            <a:pPr marL="342900" indent="-342900" algn="ctr">
              <a:lnSpc>
                <a:spcPct val="200000"/>
              </a:lnSpc>
              <a:spcAft>
                <a:spcPts val="8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Team </a:t>
            </a:r>
            <a:r>
              <a:rPr lang="en-US" sz="2000" b="1" i="1" dirty="0" smtClean="0">
                <a:latin typeface="Arial" panose="020B0604020202020204" pitchFamily="34" charset="0"/>
                <a:cs typeface="Arial" panose="020B0604020202020204" pitchFamily="34" charset="0"/>
              </a:rPr>
              <a:t>LEADER</a:t>
            </a:r>
          </a:p>
        </p:txBody>
      </p:sp>
      <p:sp>
        <p:nvSpPr>
          <p:cNvPr id="2" name="Slide Number Placeholder 1"/>
          <p:cNvSpPr>
            <a:spLocks noGrp="1"/>
          </p:cNvSpPr>
          <p:nvPr>
            <p:ph type="sldNum" sz="quarter" idx="12"/>
          </p:nvPr>
        </p:nvSpPr>
        <p:spPr/>
        <p:txBody>
          <a:bodyPr/>
          <a:lstStyle/>
          <a:p>
            <a:fld id="{79479C7A-DDA1-4950-9DD1-1DAECFA6EF67}" type="slidenum">
              <a:rPr lang="en-US" smtClean="0"/>
              <a:t>7</a:t>
            </a:fld>
            <a:endParaRPr lang="en-US" dirty="0"/>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1574800" cy="1248029"/>
          </a:xfrm>
          <a:prstGeom prst="rect">
            <a:avLst/>
          </a:prstGeom>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69200" y="0"/>
            <a:ext cx="1574800" cy="124802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720" y="3582670"/>
            <a:ext cx="4258101" cy="310616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3884" y="3582670"/>
            <a:ext cx="4339988" cy="3106166"/>
          </a:xfrm>
          <a:prstGeom prst="rect">
            <a:avLst/>
          </a:prstGeom>
        </p:spPr>
      </p:pic>
    </p:spTree>
    <p:extLst>
      <p:ext uri="{BB962C8B-B14F-4D97-AF65-F5344CB8AC3E}">
        <p14:creationId xmlns:p14="http://schemas.microsoft.com/office/powerpoint/2010/main" val="2992043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9611" y="0"/>
            <a:ext cx="7764778" cy="646331"/>
          </a:xfrm>
          <a:prstGeom prst="rect">
            <a:avLst/>
          </a:prstGeom>
        </p:spPr>
        <p:txBody>
          <a:bodyPr wrap="square">
            <a:spAutoFit/>
          </a:bodyPr>
          <a:lstStyle/>
          <a:p>
            <a:pPr algn="ctr"/>
            <a:r>
              <a:rPr lang="en-US" sz="3600" b="1" dirty="0" smtClean="0">
                <a:ln>
                  <a:solidFill>
                    <a:schemeClr val="tx1"/>
                  </a:solidFill>
                </a:ln>
                <a:solidFill>
                  <a:schemeClr val="accent2"/>
                </a:solidFill>
                <a:latin typeface="Arial" panose="020B0604020202020204" pitchFamily="34" charset="0"/>
                <a:cs typeface="Arial" panose="020B0604020202020204" pitchFamily="34" charset="0"/>
              </a:rPr>
              <a:t>Incident Notification</a:t>
            </a:r>
            <a:endParaRPr lang="en-US" sz="3600" dirty="0">
              <a:ln>
                <a:solidFill>
                  <a:schemeClr val="tx1"/>
                </a:solidFill>
              </a:ln>
              <a:solidFill>
                <a:schemeClr val="accent2"/>
              </a:solidFill>
            </a:endParaRP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1574800" cy="1248029"/>
          </a:xfrm>
          <a:prstGeom prst="rect">
            <a:avLst/>
          </a:prstGeom>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69200" y="0"/>
            <a:ext cx="1574800" cy="1248029"/>
          </a:xfrm>
          <a:prstGeom prst="rect">
            <a:avLst/>
          </a:prstGeom>
        </p:spPr>
      </p:pic>
      <p:sp>
        <p:nvSpPr>
          <p:cNvPr id="9" name="Rectangle 8"/>
          <p:cNvSpPr/>
          <p:nvPr/>
        </p:nvSpPr>
        <p:spPr>
          <a:xfrm>
            <a:off x="0" y="1248029"/>
            <a:ext cx="9144000" cy="1625510"/>
          </a:xfrm>
          <a:prstGeom prst="rect">
            <a:avLst/>
          </a:prstGeom>
        </p:spPr>
        <p:txBody>
          <a:bodyPr wrap="square">
            <a:spAutoFit/>
          </a:bodyPr>
          <a:lstStyle/>
          <a:p>
            <a:pPr marL="342900" indent="-342900" algn="ctr">
              <a:lnSpc>
                <a:spcPct val="150000"/>
              </a:lnSpc>
              <a:spcAft>
                <a:spcPts val="8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Professional communications and phone etiquette</a:t>
            </a:r>
          </a:p>
          <a:p>
            <a:pPr marL="342900" indent="-342900" algn="ctr">
              <a:lnSpc>
                <a:spcPct val="150000"/>
              </a:lnSpc>
              <a:spcAft>
                <a:spcPts val="800"/>
              </a:spcAft>
              <a:buFont typeface="Arial" panose="020B0604020202020204" pitchFamily="34" charset="0"/>
              <a:buChar char="•"/>
            </a:pPr>
            <a:r>
              <a:rPr lang="en-US" sz="2000" b="1" u="sng" dirty="0" smtClean="0">
                <a:latin typeface="Arial" panose="020B0604020202020204" pitchFamily="34" charset="0"/>
                <a:cs typeface="Arial" panose="020B0604020202020204" pitchFamily="34" charset="0"/>
              </a:rPr>
              <a:t>NOTIFICATION AUTHORITY CONTACT INFORMATION</a:t>
            </a:r>
          </a:p>
          <a:p>
            <a:pPr marL="342900" indent="-342900" algn="ctr">
              <a:lnSpc>
                <a:spcPct val="150000"/>
              </a:lnSpc>
              <a:spcAft>
                <a:spcPts val="8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Utilization of EOD/UXO Nine-Line Report</a:t>
            </a:r>
          </a:p>
        </p:txBody>
      </p:sp>
      <p:sp>
        <p:nvSpPr>
          <p:cNvPr id="10" name="Rectangle 9"/>
          <p:cNvSpPr/>
          <p:nvPr/>
        </p:nvSpPr>
        <p:spPr>
          <a:xfrm>
            <a:off x="312345" y="3199280"/>
            <a:ext cx="4757596" cy="2660857"/>
          </a:xfrm>
          <a:prstGeom prst="rect">
            <a:avLst/>
          </a:prstGeom>
        </p:spPr>
        <p:txBody>
          <a:bodyPr wrap="square">
            <a:spAutoFit/>
          </a:bodyPr>
          <a:lstStyle/>
          <a:p>
            <a:pPr>
              <a:lnSpc>
                <a:spcPct val="107000"/>
              </a:lnSpc>
            </a:pPr>
            <a:r>
              <a:rPr lang="en-US" dirty="0">
                <a:latin typeface="Arial" panose="020B0604020202020204" pitchFamily="34" charset="0"/>
                <a:ea typeface="Calibri" panose="020F0502020204030204" pitchFamily="34" charset="0"/>
                <a:cs typeface="Times New Roman" panose="02020603050405020304" pitchFamily="18" charset="0"/>
              </a:rPr>
              <a:t>Line 1.  Date time group discovered: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aseline="30000" dirty="0">
                <a:latin typeface="Arial" panose="020B0604020202020204" pitchFamily="34" charset="0"/>
                <a:ea typeface="Calibri" panose="020F0502020204030204" pitchFamily="34" charset="0"/>
                <a:cs typeface="Times New Roman" panose="02020603050405020304" pitchFamily="18" charset="0"/>
              </a:rPr>
              <a:t>Command policy will dictate local or Zulu time.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latin typeface="Arial" panose="020B0604020202020204" pitchFamily="34" charset="0"/>
                <a:ea typeface="Calibri" panose="020F0502020204030204" pitchFamily="34" charset="0"/>
                <a:cs typeface="Times New Roman" panose="02020603050405020304" pitchFamily="18" charset="0"/>
              </a:rPr>
              <a:t>Line </a:t>
            </a:r>
            <a:r>
              <a:rPr lang="en-US" dirty="0">
                <a:latin typeface="Arial" panose="020B0604020202020204" pitchFamily="34" charset="0"/>
                <a:ea typeface="Calibri" panose="020F0502020204030204" pitchFamily="34" charset="0"/>
                <a:cs typeface="Times New Roman" panose="02020603050405020304" pitchFamily="18" charset="0"/>
              </a:rPr>
              <a:t>2.  Reporting activity </a:t>
            </a:r>
            <a:r>
              <a:rPr lang="en-US" dirty="0" smtClean="0">
                <a:latin typeface="Arial" panose="020B0604020202020204" pitchFamily="34" charset="0"/>
                <a:ea typeface="Calibri" panose="020F0502020204030204" pitchFamily="34" charset="0"/>
                <a:cs typeface="Times New Roman" panose="02020603050405020304" pitchFamily="18" charset="0"/>
              </a:rPr>
              <a:t>location</a:t>
            </a:r>
            <a:r>
              <a:rPr lang="en-US" dirty="0">
                <a:latin typeface="Arial" panose="020B0604020202020204" pitchFamily="34" charset="0"/>
                <a:ea typeface="Calibri" panose="020F0502020204030204" pitchFamily="34" charset="0"/>
                <a:cs typeface="Times New Roman" panose="02020603050405020304" pitchFamily="18" charset="0"/>
              </a:rPr>
              <a: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aseline="30000" dirty="0">
                <a:latin typeface="Arial" panose="020B0604020202020204" pitchFamily="34" charset="0"/>
                <a:ea typeface="Calibri" panose="020F0502020204030204" pitchFamily="34" charset="0"/>
                <a:cs typeface="Times New Roman" panose="02020603050405020304" pitchFamily="18" charset="0"/>
              </a:rPr>
              <a:t>Mandatory 8-digit grid (include landmarks, reference points, cross streets, or street addresses)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latin typeface="Arial" panose="020B0604020202020204" pitchFamily="34" charset="0"/>
                <a:ea typeface="Calibri" panose="020F0502020204030204" pitchFamily="34" charset="0"/>
                <a:cs typeface="Times New Roman" panose="02020603050405020304" pitchFamily="18" charset="0"/>
              </a:rPr>
              <a:t>Line </a:t>
            </a:r>
            <a:r>
              <a:rPr lang="en-US" dirty="0">
                <a:latin typeface="Arial" panose="020B0604020202020204" pitchFamily="34" charset="0"/>
                <a:ea typeface="Calibri" panose="020F0502020204030204" pitchFamily="34" charset="0"/>
                <a:cs typeface="Times New Roman" panose="02020603050405020304" pitchFamily="18" charset="0"/>
              </a:rPr>
              <a:t>3.  Contact method:</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aseline="30000" dirty="0">
                <a:latin typeface="Arial" panose="020B0604020202020204" pitchFamily="34" charset="0"/>
                <a:ea typeface="Calibri" panose="020F0502020204030204" pitchFamily="34" charset="0"/>
                <a:cs typeface="Times New Roman" panose="02020603050405020304" pitchFamily="18" charset="0"/>
              </a:rPr>
              <a:t>Radio frequency, call sign, telephone number.</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latin typeface="Arial" panose="020B0604020202020204" pitchFamily="34" charset="0"/>
                <a:ea typeface="Calibri" panose="020F0502020204030204" pitchFamily="34" charset="0"/>
                <a:cs typeface="Times New Roman" panose="02020603050405020304" pitchFamily="18" charset="0"/>
              </a:rPr>
              <a:t>Line </a:t>
            </a:r>
            <a:r>
              <a:rPr lang="en-US" dirty="0">
                <a:latin typeface="Arial" panose="020B0604020202020204" pitchFamily="34" charset="0"/>
                <a:ea typeface="Calibri" panose="020F0502020204030204" pitchFamily="34" charset="0"/>
                <a:cs typeface="Times New Roman" panose="02020603050405020304" pitchFamily="18" charset="0"/>
              </a:rPr>
              <a:t>4.  Type of ammunition:</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aseline="30000" dirty="0">
                <a:latin typeface="Arial" panose="020B0604020202020204" pitchFamily="34" charset="0"/>
                <a:ea typeface="Calibri" panose="020F0502020204030204" pitchFamily="34" charset="0"/>
                <a:cs typeface="Times New Roman" panose="02020603050405020304" pitchFamily="18" charset="0"/>
              </a:rPr>
              <a:t>Dropped, projected, placed, thrown, or improvised</a:t>
            </a:r>
            <a:r>
              <a:rPr lang="en-US" baseline="30000" dirty="0" smtClean="0">
                <a:latin typeface="Arial" panose="020B0604020202020204" pitchFamily="34" charset="0"/>
                <a:ea typeface="Calibri" panose="020F0502020204030204" pitchFamily="34" charset="0"/>
                <a:cs typeface="Times New Roman" panose="02020603050405020304" pitchFamily="18" charset="0"/>
              </a:rPr>
              <a:t>.</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4897925" y="3199280"/>
            <a:ext cx="4166606" cy="2858475"/>
          </a:xfrm>
          <a:prstGeom prst="rect">
            <a:avLst/>
          </a:prstGeom>
        </p:spPr>
        <p:txBody>
          <a:bodyPr wrap="square">
            <a:spAutoFit/>
          </a:bodyPr>
          <a:lstStyle/>
          <a:p>
            <a:pPr>
              <a:lnSpc>
                <a:spcPct val="107000"/>
              </a:lnSpc>
            </a:pPr>
            <a:r>
              <a:rPr lang="en-US" dirty="0" smtClean="0">
                <a:latin typeface="Arial" panose="020B0604020202020204" pitchFamily="34" charset="0"/>
                <a:ea typeface="Calibri" panose="020F0502020204030204" pitchFamily="34" charset="0"/>
                <a:cs typeface="Times New Roman" panose="02020603050405020304" pitchFamily="18" charset="0"/>
              </a:rPr>
              <a:t>Line </a:t>
            </a:r>
            <a:r>
              <a:rPr lang="en-US" dirty="0">
                <a:latin typeface="Arial" panose="020B0604020202020204" pitchFamily="34" charset="0"/>
                <a:ea typeface="Calibri" panose="020F0502020204030204" pitchFamily="34" charset="0"/>
                <a:cs typeface="Times New Roman" panose="02020603050405020304" pitchFamily="18" charset="0"/>
              </a:rPr>
              <a:t>5.  NBC contamination:</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aseline="30000" dirty="0">
                <a:latin typeface="Arial" panose="020B0604020202020204" pitchFamily="34" charset="0"/>
                <a:ea typeface="Calibri" panose="020F0502020204030204" pitchFamily="34" charset="0"/>
                <a:cs typeface="Times New Roman" panose="02020603050405020304" pitchFamily="18" charset="0"/>
              </a:rPr>
              <a:t>Yes or No known NBC contamination.  If yes, report type of agent if known or identified.</a:t>
            </a: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latin typeface="Arial" panose="020B0604020202020204" pitchFamily="34" charset="0"/>
                <a:ea typeface="Calibri" panose="020F0502020204030204" pitchFamily="34" charset="0"/>
                <a:cs typeface="Times New Roman" panose="02020603050405020304" pitchFamily="18" charset="0"/>
              </a:rPr>
              <a:t>Line </a:t>
            </a:r>
            <a:r>
              <a:rPr lang="en-US" dirty="0">
                <a:latin typeface="Arial" panose="020B0604020202020204" pitchFamily="34" charset="0"/>
                <a:ea typeface="Calibri" panose="020F0502020204030204" pitchFamily="34" charset="0"/>
                <a:cs typeface="Times New Roman" panose="02020603050405020304" pitchFamily="18" charset="0"/>
              </a:rPr>
              <a:t>6.  Resources threatened:</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aseline="30000" dirty="0">
                <a:latin typeface="Arial" panose="020B0604020202020204" pitchFamily="34" charset="0"/>
                <a:ea typeface="Calibri" panose="020F0502020204030204" pitchFamily="34" charset="0"/>
                <a:cs typeface="Times New Roman" panose="02020603050405020304" pitchFamily="18" charset="0"/>
              </a:rPr>
              <a:t>What resources?  Are they critical?</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latin typeface="Arial" panose="020B0604020202020204" pitchFamily="34" charset="0"/>
                <a:ea typeface="Calibri" panose="020F0502020204030204" pitchFamily="34" charset="0"/>
                <a:cs typeface="Times New Roman" panose="02020603050405020304" pitchFamily="18" charset="0"/>
              </a:rPr>
              <a:t>Line </a:t>
            </a:r>
            <a:r>
              <a:rPr lang="en-US" dirty="0">
                <a:latin typeface="Arial" panose="020B0604020202020204" pitchFamily="34" charset="0"/>
                <a:ea typeface="Calibri" panose="020F0502020204030204" pitchFamily="34" charset="0"/>
                <a:cs typeface="Times New Roman" panose="02020603050405020304" pitchFamily="18" charset="0"/>
              </a:rPr>
              <a:t>7.  Impact on mission:</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aseline="30000" dirty="0">
                <a:latin typeface="Arial" panose="020B0604020202020204" pitchFamily="34" charset="0"/>
                <a:ea typeface="Calibri" panose="020F0502020204030204" pitchFamily="34" charset="0"/>
                <a:cs typeface="Times New Roman" panose="02020603050405020304" pitchFamily="18" charset="0"/>
              </a:rPr>
              <a:t>How is UXO/device impacting regular operations?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latin typeface="Arial" panose="020B0604020202020204" pitchFamily="34" charset="0"/>
                <a:ea typeface="Calibri" panose="020F0502020204030204" pitchFamily="34" charset="0"/>
                <a:cs typeface="Times New Roman" panose="02020603050405020304" pitchFamily="18" charset="0"/>
              </a:rPr>
              <a:t>Line </a:t>
            </a:r>
            <a:r>
              <a:rPr lang="en-US" dirty="0">
                <a:latin typeface="Arial" panose="020B0604020202020204" pitchFamily="34" charset="0"/>
                <a:ea typeface="Calibri" panose="020F0502020204030204" pitchFamily="34" charset="0"/>
                <a:cs typeface="Times New Roman" panose="02020603050405020304" pitchFamily="18" charset="0"/>
              </a:rPr>
              <a:t>8.  Protective measures taken:</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aseline="30000" dirty="0">
                <a:latin typeface="Arial" panose="020B0604020202020204" pitchFamily="34" charset="0"/>
                <a:ea typeface="Calibri" panose="020F0502020204030204" pitchFamily="34" charset="0"/>
                <a:cs typeface="Times New Roman" panose="02020603050405020304" pitchFamily="18" charset="0"/>
              </a:rPr>
              <a:t>What has been done to mitigate damage or injury?  (Evacuation, barricading, etc</a:t>
            </a:r>
            <a:r>
              <a:rPr lang="en-US" baseline="30000" dirty="0" smtClean="0">
                <a:latin typeface="Arial" panose="020B0604020202020204" pitchFamily="34" charset="0"/>
                <a:ea typeface="Calibri" panose="020F0502020204030204" pitchFamily="34" charset="0"/>
                <a:cs typeface="Times New Roman" panose="02020603050405020304" pitchFamily="18" charset="0"/>
              </a:rPr>
              <a:t>.)</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2576843" y="5878096"/>
            <a:ext cx="4166606" cy="685059"/>
          </a:xfrm>
          <a:prstGeom prst="rect">
            <a:avLst/>
          </a:prstGeom>
        </p:spPr>
        <p:txBody>
          <a:bodyPr wrap="square">
            <a:spAutoFit/>
          </a:bodyPr>
          <a:lstStyle/>
          <a:p>
            <a:pPr>
              <a:lnSpc>
                <a:spcPct val="107000"/>
              </a:lnSpc>
            </a:pPr>
            <a:r>
              <a:rPr lang="en-US" dirty="0" smtClean="0">
                <a:latin typeface="Arial" panose="020B0604020202020204" pitchFamily="34" charset="0"/>
                <a:ea typeface="Calibri" panose="020F0502020204030204" pitchFamily="34" charset="0"/>
                <a:cs typeface="Times New Roman" panose="02020603050405020304" pitchFamily="18" charset="0"/>
              </a:rPr>
              <a:t>Line </a:t>
            </a:r>
            <a:r>
              <a:rPr lang="en-US" dirty="0">
                <a:latin typeface="Arial" panose="020B0604020202020204" pitchFamily="34" charset="0"/>
                <a:ea typeface="Calibri" panose="020F0502020204030204" pitchFamily="34" charset="0"/>
                <a:cs typeface="Times New Roman" panose="02020603050405020304" pitchFamily="18" charset="0"/>
              </a:rPr>
              <a:t>9.  Recommended priority:</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aseline="30000" dirty="0">
                <a:latin typeface="Arial" panose="020B0604020202020204" pitchFamily="34" charset="0"/>
                <a:ea typeface="Calibri" panose="020F0502020204030204" pitchFamily="34" charset="0"/>
                <a:cs typeface="Times New Roman" panose="02020603050405020304" pitchFamily="18" charset="0"/>
              </a:rPr>
              <a:t>Immediate, indirect, minor, or no threat</a:t>
            </a:r>
            <a:r>
              <a:rPr lang="en-US" baseline="30000" dirty="0" smtClean="0">
                <a:latin typeface="Arial" panose="020B0604020202020204" pitchFamily="34" charset="0"/>
                <a:ea typeface="Calibri" panose="020F0502020204030204" pitchFamily="34" charset="0"/>
                <a:cs typeface="Times New Roman" panose="02020603050405020304" pitchFamily="18" charset="0"/>
              </a:rPr>
              <a:t>.</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409575" y="6383496"/>
            <a:ext cx="9144000" cy="496996"/>
          </a:xfrm>
          <a:prstGeom prst="rect">
            <a:avLst/>
          </a:prstGeom>
        </p:spPr>
        <p:txBody>
          <a:bodyPr wrap="square">
            <a:spAutoFit/>
          </a:bodyPr>
          <a:lstStyle/>
          <a:p>
            <a:pPr marL="342900" indent="-342900" algn="ctr">
              <a:lnSpc>
                <a:spcPct val="150000"/>
              </a:lnSpc>
              <a:spcAft>
                <a:spcPts val="800"/>
              </a:spcAft>
              <a:buFont typeface="Arial" panose="020B0604020202020204" pitchFamily="34" charset="0"/>
              <a:buChar char="•"/>
            </a:pPr>
            <a:r>
              <a:rPr lang="en-US" sz="2000" b="1" i="1" u="sng" dirty="0" smtClean="0">
                <a:latin typeface="Arial" panose="020B0604020202020204" pitchFamily="34" charset="0"/>
                <a:cs typeface="Arial" panose="020B0604020202020204" pitchFamily="34" charset="0"/>
              </a:rPr>
              <a:t>60 MINUTES OR LESS</a:t>
            </a:r>
          </a:p>
        </p:txBody>
      </p:sp>
    </p:spTree>
    <p:extLst>
      <p:ext uri="{BB962C8B-B14F-4D97-AF65-F5344CB8AC3E}">
        <p14:creationId xmlns:p14="http://schemas.microsoft.com/office/powerpoint/2010/main" val="2113956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9611" y="0"/>
            <a:ext cx="7764778" cy="646331"/>
          </a:xfrm>
          <a:prstGeom prst="rect">
            <a:avLst/>
          </a:prstGeom>
        </p:spPr>
        <p:txBody>
          <a:bodyPr wrap="square">
            <a:spAutoFit/>
          </a:bodyPr>
          <a:lstStyle/>
          <a:p>
            <a:pPr algn="ctr"/>
            <a:r>
              <a:rPr lang="en-US" sz="3600" b="1" dirty="0" smtClean="0">
                <a:ln>
                  <a:solidFill>
                    <a:schemeClr val="tx1"/>
                  </a:solidFill>
                </a:ln>
                <a:solidFill>
                  <a:schemeClr val="accent2"/>
                </a:solidFill>
                <a:latin typeface="Arial" panose="020B0604020202020204" pitchFamily="34" charset="0"/>
                <a:cs typeface="Arial" panose="020B0604020202020204" pitchFamily="34" charset="0"/>
              </a:rPr>
              <a:t>Incident Notification</a:t>
            </a:r>
            <a:endParaRPr lang="en-US" sz="3600" dirty="0">
              <a:ln>
                <a:solidFill>
                  <a:schemeClr val="tx1"/>
                </a:solidFill>
              </a:ln>
              <a:solidFill>
                <a:schemeClr val="accent2"/>
              </a:solidFill>
            </a:endParaRP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1574800" cy="1248029"/>
          </a:xfrm>
          <a:prstGeom prst="rect">
            <a:avLst/>
          </a:prstGeom>
        </p:spPr>
      </p:pic>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69200" y="0"/>
            <a:ext cx="1574800" cy="1248029"/>
          </a:xfrm>
          <a:prstGeom prst="rect">
            <a:avLst/>
          </a:prstGeom>
        </p:spPr>
      </p:pic>
      <p:sp>
        <p:nvSpPr>
          <p:cNvPr id="9" name="Rectangle 8"/>
          <p:cNvSpPr/>
          <p:nvPr/>
        </p:nvSpPr>
        <p:spPr>
          <a:xfrm>
            <a:off x="-18198" y="1484229"/>
            <a:ext cx="9144000" cy="2246769"/>
          </a:xfrm>
          <a:prstGeom prst="rect">
            <a:avLst/>
          </a:prstGeom>
        </p:spPr>
        <p:txBody>
          <a:bodyPr wrap="square">
            <a:spAutoFit/>
          </a:bodyPr>
          <a:lstStyle/>
          <a:p>
            <a:pPr marL="342900" indent="-342900" algn="ctr">
              <a:lnSpc>
                <a:spcPct val="150000"/>
              </a:lnSpc>
              <a:spcAft>
                <a:spcPts val="8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Team Member notification</a:t>
            </a:r>
          </a:p>
          <a:p>
            <a:pPr marL="342900" indent="-342900" algn="ctr">
              <a:lnSpc>
                <a:spcPct val="150000"/>
              </a:lnSpc>
              <a:spcAft>
                <a:spcPts val="8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Back-up Team Member procedures</a:t>
            </a:r>
          </a:p>
          <a:p>
            <a:pPr marL="342900" indent="-342900" algn="ctr">
              <a:lnSpc>
                <a:spcPct val="150000"/>
              </a:lnSpc>
              <a:spcAft>
                <a:spcPts val="800"/>
              </a:spcAft>
              <a:buFont typeface="Arial" panose="020B0604020202020204" pitchFamily="34" charset="0"/>
              <a:buChar char="•"/>
            </a:pPr>
            <a:r>
              <a:rPr lang="en-US" sz="2000" b="1" u="sng" dirty="0" smtClean="0">
                <a:latin typeface="Arial" panose="020B0604020202020204" pitchFamily="34" charset="0"/>
                <a:cs typeface="Arial" panose="020B0604020202020204" pitchFamily="34" charset="0"/>
              </a:rPr>
              <a:t>EOC NOTIFICATION (required for installation departure)</a:t>
            </a:r>
          </a:p>
          <a:p>
            <a:pPr marL="342900" indent="-342900" algn="ctr">
              <a:lnSpc>
                <a:spcPct val="150000"/>
              </a:lnSpc>
              <a:spcAft>
                <a:spcPts val="800"/>
              </a:spcAft>
              <a:buFont typeface="Arial" panose="020B0604020202020204" pitchFamily="34" charset="0"/>
              <a:buChar char="•"/>
            </a:pPr>
            <a:endParaRPr lang="en-US" sz="2000" b="1" u="sng"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2125" y="3967199"/>
            <a:ext cx="4253552" cy="284889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893" y="3967199"/>
            <a:ext cx="4238909" cy="2848899"/>
          </a:xfrm>
          <a:prstGeom prst="rect">
            <a:avLst/>
          </a:prstGeom>
        </p:spPr>
      </p:pic>
    </p:spTree>
    <p:extLst>
      <p:ext uri="{BB962C8B-B14F-4D97-AF65-F5344CB8AC3E}">
        <p14:creationId xmlns:p14="http://schemas.microsoft.com/office/powerpoint/2010/main" val="21872585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6|18.1|41.1|15"/>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TotalTime>
  <Words>894</Words>
  <Application>Microsoft Office PowerPoint</Application>
  <PresentationFormat>On-screen Show (4:3)</PresentationFormat>
  <Paragraphs>131</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Petrie, Donald A SGM MIL USA TRADOC</dc:creator>
  <cp:lastModifiedBy>Petrie, Donald A SGM MIL USA TRADOC</cp:lastModifiedBy>
  <cp:revision>14</cp:revision>
  <cp:lastPrinted>2021-06-01T20:57:17Z</cp:lastPrinted>
  <dcterms:created xsi:type="dcterms:W3CDTF">2021-05-31T20:59:53Z</dcterms:created>
  <dcterms:modified xsi:type="dcterms:W3CDTF">2021-06-02T19:37:50Z</dcterms:modified>
</cp:coreProperties>
</file>